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18288000" cy="10287000"/>
  <p:notesSz cx="6858000" cy="9144000"/>
  <p:embeddedFontLst>
    <p:embeddedFont>
      <p:font typeface="DM Serif Display" charset="1" panose="00000000000000000000"/>
      <p:regular r:id="rId28"/>
    </p:embeddedFont>
    <p:embeddedFont>
      <p:font typeface="DM Sans" charset="1" panose="00000000000000000000"/>
      <p:regular r:id="rId29"/>
    </p:embeddedFont>
    <p:embeddedFont>
      <p:font typeface="Calibri (MS)" charset="1" panose="020F0502020204030204"/>
      <p:regular r:id="rId30"/>
    </p:embeddedFont>
    <p:embeddedFont>
      <p:font typeface="Calibri (MS) Bold" charset="1" panose="020F0702030404030204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0.png" Type="http://schemas.openxmlformats.org/officeDocument/2006/relationships/image"/><Relationship Id="rId11" Target="../media/image51.png" Type="http://schemas.openxmlformats.org/officeDocument/2006/relationships/image"/><Relationship Id="rId12" Target="https://www.gwp.co.uk/guides/christmas-packaging-facts/#waste" TargetMode="External" Type="http://schemas.openxmlformats.org/officeDocument/2006/relationships/hyperlink"/><Relationship Id="rId2" Target="../media/image42.png" Type="http://schemas.openxmlformats.org/officeDocument/2006/relationships/image"/><Relationship Id="rId3" Target="../media/image43.png" Type="http://schemas.openxmlformats.org/officeDocument/2006/relationships/image"/><Relationship Id="rId4" Target="../media/image44.png" Type="http://schemas.openxmlformats.org/officeDocument/2006/relationships/image"/><Relationship Id="rId5" Target="../media/image45.png" Type="http://schemas.openxmlformats.org/officeDocument/2006/relationships/image"/><Relationship Id="rId6" Target="../media/image46.svg" Type="http://schemas.openxmlformats.org/officeDocument/2006/relationships/image"/><Relationship Id="rId7" Target="../media/image47.png" Type="http://schemas.openxmlformats.org/officeDocument/2006/relationships/image"/><Relationship Id="rId8" Target="../media/image48.svg" Type="http://schemas.openxmlformats.org/officeDocument/2006/relationships/image"/><Relationship Id="rId9" Target="../media/image49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jpeg" Type="http://schemas.openxmlformats.org/officeDocument/2006/relationships/image"/><Relationship Id="rId3" Target="../media/image53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56.png" Type="http://schemas.openxmlformats.org/officeDocument/2006/relationships/image"/><Relationship Id="rId5" Target="../media/image57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jpeg" Type="http://schemas.openxmlformats.org/officeDocument/2006/relationships/image"/><Relationship Id="rId3" Target="../media/image59.jpe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0.jpeg" Type="http://schemas.openxmlformats.org/officeDocument/2006/relationships/image"/><Relationship Id="rId3" Target="../media/image61.jpeg" Type="http://schemas.openxmlformats.org/officeDocument/2006/relationships/image"/><Relationship Id="rId4" Target="../media/image62.jpeg" Type="http://schemas.openxmlformats.org/officeDocument/2006/relationships/image"/><Relationship Id="rId5" Target="../media/image63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https://yougov.co.uk/society/articles/48208-how-do-britons-celebrate-christmas" TargetMode="External" Type="http://schemas.openxmlformats.org/officeDocument/2006/relationships/hyperlink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4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5.png" Type="http://schemas.openxmlformats.org/officeDocument/2006/relationships/image"/><Relationship Id="rId3" Target="../media/image1.png" Type="http://schemas.openxmlformats.org/officeDocument/2006/relationships/image"/><Relationship Id="rId4" Target="../media/image66.png" Type="http://schemas.openxmlformats.org/officeDocument/2006/relationships/image"/><Relationship Id="rId5" Target="../media/image67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https://www.gwp.co.uk/guides/christmas-packaging-facts/#waste" TargetMode="External" Type="http://schemas.openxmlformats.org/officeDocument/2006/relationships/hyperlink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7.png" Type="http://schemas.openxmlformats.org/officeDocument/2006/relationships/image"/><Relationship Id="rId7" Target="../media/image12.png" Type="http://schemas.openxmlformats.org/officeDocument/2006/relationships/image"/><Relationship Id="rId8" Target="../media/image13.svg" Type="http://schemas.openxmlformats.org/officeDocument/2006/relationships/image"/><Relationship Id="rId9" Target="../media/image1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6.png" Type="http://schemas.openxmlformats.org/officeDocument/2006/relationships/image"/><Relationship Id="rId11" Target="../media/image27.svg" Type="http://schemas.openxmlformats.org/officeDocument/2006/relationships/image"/><Relationship Id="rId12" Target="../media/image28.png" Type="http://schemas.openxmlformats.org/officeDocument/2006/relationships/image"/><Relationship Id="rId13" Target="../media/image29.svg" Type="http://schemas.openxmlformats.org/officeDocument/2006/relationships/image"/><Relationship Id="rId14" Target="../media/image30.png" Type="http://schemas.openxmlformats.org/officeDocument/2006/relationships/image"/><Relationship Id="rId15" Target="../media/image31.svg" Type="http://schemas.openxmlformats.org/officeDocument/2006/relationships/image"/><Relationship Id="rId16" Target="../media/image32.png" Type="http://schemas.openxmlformats.org/officeDocument/2006/relationships/image"/><Relationship Id="rId17" Target="../media/image33.svg" Type="http://schemas.openxmlformats.org/officeDocument/2006/relationships/image"/><Relationship Id="rId18" Target="../media/image34.png" Type="http://schemas.openxmlformats.org/officeDocument/2006/relationships/image"/><Relationship Id="rId19" Target="../media/image35.png" Type="http://schemas.openxmlformats.org/officeDocument/2006/relationships/image"/><Relationship Id="rId2" Target="../media/image18.png" Type="http://schemas.openxmlformats.org/officeDocument/2006/relationships/image"/><Relationship Id="rId20" Target="../media/image36.svg" Type="http://schemas.openxmlformats.org/officeDocument/2006/relationships/image"/><Relationship Id="rId21" Target="https://www.gwp.co.uk/guides/christmas-packaging-facts/#waste" TargetMode="External" Type="http://schemas.openxmlformats.org/officeDocument/2006/relationships/hyperlink"/><Relationship Id="rId3" Target="../media/image19.sv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Relationship Id="rId6" Target="../media/image22.png" Type="http://schemas.openxmlformats.org/officeDocument/2006/relationships/image"/><Relationship Id="rId7" Target="../media/image23.svg" Type="http://schemas.openxmlformats.org/officeDocument/2006/relationships/image"/><Relationship Id="rId8" Target="../media/image24.png" Type="http://schemas.openxmlformats.org/officeDocument/2006/relationships/image"/><Relationship Id="rId9" Target="../media/image25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37.png" Type="http://schemas.openxmlformats.org/officeDocument/2006/relationships/image"/><Relationship Id="rId5" Target="../media/image3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png" Type="http://schemas.openxmlformats.org/officeDocument/2006/relationships/image"/><Relationship Id="rId3" Target="../media/image40.png" Type="http://schemas.openxmlformats.org/officeDocument/2006/relationships/image"/><Relationship Id="rId4" Target="../media/image41.svg" Type="http://schemas.openxmlformats.org/officeDocument/2006/relationships/image"/><Relationship Id="rId5" Target="https://www.gwp.co.uk/guides/christmas-packaging-facts/#waste" TargetMode="External" Type="http://schemas.openxmlformats.org/officeDocument/2006/relationships/hyperlink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4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505717" y="8135591"/>
            <a:ext cx="4267927" cy="1727822"/>
          </a:xfrm>
          <a:custGeom>
            <a:avLst/>
            <a:gdLst/>
            <a:ahLst/>
            <a:cxnLst/>
            <a:rect r="r" b="b" t="t" l="l"/>
            <a:pathLst>
              <a:path h="1727822" w="4267927">
                <a:moveTo>
                  <a:pt x="0" y="0"/>
                </a:moveTo>
                <a:lnTo>
                  <a:pt x="4267927" y="0"/>
                </a:lnTo>
                <a:lnTo>
                  <a:pt x="4267927" y="1727822"/>
                </a:lnTo>
                <a:lnTo>
                  <a:pt x="0" y="1727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2061" r="0" b="-1206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3805129"/>
            <a:ext cx="11268103" cy="2143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6500"/>
              </a:lnSpc>
              <a:spcBef>
                <a:spcPct val="0"/>
              </a:spcBef>
            </a:pPr>
            <a:r>
              <a:rPr lang="en-US" sz="15000" strike="noStrike" u="non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Christmas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5862529"/>
            <a:ext cx="7302344" cy="7622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88"/>
              </a:lnSpc>
              <a:spcBef>
                <a:spcPct val="0"/>
              </a:spcBef>
            </a:pPr>
            <a:r>
              <a:rPr lang="en-US" sz="4491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rPr>
              <a:t>and our natural resources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972800" y="16124"/>
            <a:ext cx="7315200" cy="3950208"/>
          </a:xfrm>
          <a:custGeom>
            <a:avLst/>
            <a:gdLst/>
            <a:ahLst/>
            <a:cxnLst/>
            <a:rect r="r" b="b" t="t" l="l"/>
            <a:pathLst>
              <a:path h="3950208" w="7315200">
                <a:moveTo>
                  <a:pt x="0" y="0"/>
                </a:moveTo>
                <a:lnTo>
                  <a:pt x="7315200" y="0"/>
                </a:lnTo>
                <a:lnTo>
                  <a:pt x="7315200" y="3950208"/>
                </a:lnTo>
                <a:lnTo>
                  <a:pt x="0" y="3950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46900" y="8772775"/>
            <a:ext cx="1322508" cy="1635250"/>
          </a:xfrm>
          <a:custGeom>
            <a:avLst/>
            <a:gdLst/>
            <a:ahLst/>
            <a:cxnLst/>
            <a:rect r="r" b="b" t="t" l="l"/>
            <a:pathLst>
              <a:path h="1635250" w="1322508">
                <a:moveTo>
                  <a:pt x="0" y="0"/>
                </a:moveTo>
                <a:lnTo>
                  <a:pt x="1322508" y="0"/>
                </a:lnTo>
                <a:lnTo>
                  <a:pt x="1322508" y="1635250"/>
                </a:lnTo>
                <a:lnTo>
                  <a:pt x="0" y="16352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01778" y="8772775"/>
            <a:ext cx="1839463" cy="2099245"/>
          </a:xfrm>
          <a:custGeom>
            <a:avLst/>
            <a:gdLst/>
            <a:ahLst/>
            <a:cxnLst/>
            <a:rect r="r" b="b" t="t" l="l"/>
            <a:pathLst>
              <a:path h="2099245" w="1839463">
                <a:moveTo>
                  <a:pt x="0" y="0"/>
                </a:moveTo>
                <a:lnTo>
                  <a:pt x="1839464" y="0"/>
                </a:lnTo>
                <a:lnTo>
                  <a:pt x="1839464" y="2099245"/>
                </a:lnTo>
                <a:lnTo>
                  <a:pt x="0" y="20992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205057" y="8648756"/>
            <a:ext cx="1523109" cy="1883288"/>
          </a:xfrm>
          <a:custGeom>
            <a:avLst/>
            <a:gdLst/>
            <a:ahLst/>
            <a:cxnLst/>
            <a:rect r="r" b="b" t="t" l="l"/>
            <a:pathLst>
              <a:path h="1883288" w="1523109">
                <a:moveTo>
                  <a:pt x="0" y="0"/>
                </a:moveTo>
                <a:lnTo>
                  <a:pt x="1523109" y="0"/>
                </a:lnTo>
                <a:lnTo>
                  <a:pt x="1523109" y="1883288"/>
                </a:lnTo>
                <a:lnTo>
                  <a:pt x="0" y="18832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797236" y="8728093"/>
            <a:ext cx="1369317" cy="1642359"/>
          </a:xfrm>
          <a:custGeom>
            <a:avLst/>
            <a:gdLst/>
            <a:ahLst/>
            <a:cxnLst/>
            <a:rect r="r" b="b" t="t" l="l"/>
            <a:pathLst>
              <a:path h="1642359" w="1369317">
                <a:moveTo>
                  <a:pt x="0" y="0"/>
                </a:moveTo>
                <a:lnTo>
                  <a:pt x="1369317" y="0"/>
                </a:lnTo>
                <a:lnTo>
                  <a:pt x="1369317" y="1642360"/>
                </a:lnTo>
                <a:lnTo>
                  <a:pt x="0" y="1642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463687" y="8566502"/>
            <a:ext cx="1772264" cy="1965542"/>
          </a:xfrm>
          <a:custGeom>
            <a:avLst/>
            <a:gdLst/>
            <a:ahLst/>
            <a:cxnLst/>
            <a:rect r="r" b="b" t="t" l="l"/>
            <a:pathLst>
              <a:path h="1965542" w="1772264">
                <a:moveTo>
                  <a:pt x="0" y="0"/>
                </a:moveTo>
                <a:lnTo>
                  <a:pt x="1772263" y="0"/>
                </a:lnTo>
                <a:lnTo>
                  <a:pt x="1772263" y="1965542"/>
                </a:lnTo>
                <a:lnTo>
                  <a:pt x="0" y="19655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5867067" y="8772775"/>
            <a:ext cx="1322508" cy="1635250"/>
          </a:xfrm>
          <a:custGeom>
            <a:avLst/>
            <a:gdLst/>
            <a:ahLst/>
            <a:cxnLst/>
            <a:rect r="r" b="b" t="t" l="l"/>
            <a:pathLst>
              <a:path h="1635250" w="1322508">
                <a:moveTo>
                  <a:pt x="1322509" y="0"/>
                </a:moveTo>
                <a:lnTo>
                  <a:pt x="0" y="0"/>
                </a:lnTo>
                <a:lnTo>
                  <a:pt x="0" y="1635250"/>
                </a:lnTo>
                <a:lnTo>
                  <a:pt x="1322509" y="1635250"/>
                </a:lnTo>
                <a:lnTo>
                  <a:pt x="1322509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966612" y="8648756"/>
            <a:ext cx="2287529" cy="2047339"/>
          </a:xfrm>
          <a:custGeom>
            <a:avLst/>
            <a:gdLst/>
            <a:ahLst/>
            <a:cxnLst/>
            <a:rect r="r" b="b" t="t" l="l"/>
            <a:pathLst>
              <a:path h="2047339" w="2287529">
                <a:moveTo>
                  <a:pt x="0" y="0"/>
                </a:moveTo>
                <a:lnTo>
                  <a:pt x="2287529" y="0"/>
                </a:lnTo>
                <a:lnTo>
                  <a:pt x="2287529" y="2047338"/>
                </a:lnTo>
                <a:lnTo>
                  <a:pt x="0" y="204733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7799176" y="8886505"/>
            <a:ext cx="1473786" cy="1645539"/>
          </a:xfrm>
          <a:custGeom>
            <a:avLst/>
            <a:gdLst/>
            <a:ahLst/>
            <a:cxnLst/>
            <a:rect r="r" b="b" t="t" l="l"/>
            <a:pathLst>
              <a:path h="1645539" w="1473786">
                <a:moveTo>
                  <a:pt x="0" y="0"/>
                </a:moveTo>
                <a:lnTo>
                  <a:pt x="1473786" y="0"/>
                </a:lnTo>
                <a:lnTo>
                  <a:pt x="1473786" y="1645539"/>
                </a:lnTo>
                <a:lnTo>
                  <a:pt x="0" y="164553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485530" y="8965787"/>
            <a:ext cx="1543906" cy="1486975"/>
          </a:xfrm>
          <a:custGeom>
            <a:avLst/>
            <a:gdLst/>
            <a:ahLst/>
            <a:cxnLst/>
            <a:rect r="r" b="b" t="t" l="l"/>
            <a:pathLst>
              <a:path h="1486975" w="1543906">
                <a:moveTo>
                  <a:pt x="0" y="0"/>
                </a:moveTo>
                <a:lnTo>
                  <a:pt x="1543906" y="0"/>
                </a:lnTo>
                <a:lnTo>
                  <a:pt x="1543906" y="1486975"/>
                </a:lnTo>
                <a:lnTo>
                  <a:pt x="0" y="148697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5501068" y="2919685"/>
            <a:ext cx="7285865" cy="2710014"/>
            <a:chOff x="0" y="0"/>
            <a:chExt cx="1918911" cy="71374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918911" cy="713749"/>
            </a:xfrm>
            <a:custGeom>
              <a:avLst/>
              <a:gdLst/>
              <a:ahLst/>
              <a:cxnLst/>
              <a:rect r="r" b="b" t="t" l="l"/>
              <a:pathLst>
                <a:path h="713749" w="1918911">
                  <a:moveTo>
                    <a:pt x="106259" y="0"/>
                  </a:moveTo>
                  <a:lnTo>
                    <a:pt x="1812652" y="0"/>
                  </a:lnTo>
                  <a:cubicBezTo>
                    <a:pt x="1840833" y="0"/>
                    <a:pt x="1867861" y="11195"/>
                    <a:pt x="1887788" y="31123"/>
                  </a:cubicBezTo>
                  <a:cubicBezTo>
                    <a:pt x="1907716" y="51050"/>
                    <a:pt x="1918911" y="78078"/>
                    <a:pt x="1918911" y="106259"/>
                  </a:cubicBezTo>
                  <a:lnTo>
                    <a:pt x="1918911" y="607489"/>
                  </a:lnTo>
                  <a:cubicBezTo>
                    <a:pt x="1918911" y="635671"/>
                    <a:pt x="1907716" y="662698"/>
                    <a:pt x="1887788" y="682626"/>
                  </a:cubicBezTo>
                  <a:cubicBezTo>
                    <a:pt x="1867861" y="702553"/>
                    <a:pt x="1840833" y="713749"/>
                    <a:pt x="1812652" y="713749"/>
                  </a:cubicBezTo>
                  <a:lnTo>
                    <a:pt x="106259" y="713749"/>
                  </a:lnTo>
                  <a:cubicBezTo>
                    <a:pt x="78078" y="713749"/>
                    <a:pt x="51050" y="702553"/>
                    <a:pt x="31123" y="682626"/>
                  </a:cubicBezTo>
                  <a:cubicBezTo>
                    <a:pt x="11195" y="662698"/>
                    <a:pt x="0" y="635671"/>
                    <a:pt x="0" y="607489"/>
                  </a:cubicBezTo>
                  <a:lnTo>
                    <a:pt x="0" y="106259"/>
                  </a:lnTo>
                  <a:cubicBezTo>
                    <a:pt x="0" y="78078"/>
                    <a:pt x="11195" y="51050"/>
                    <a:pt x="31123" y="31123"/>
                  </a:cubicBezTo>
                  <a:cubicBezTo>
                    <a:pt x="51050" y="11195"/>
                    <a:pt x="78078" y="0"/>
                    <a:pt x="106259" y="0"/>
                  </a:cubicBez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28575"/>
              <a:ext cx="1918911" cy="7423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205057" y="2207027"/>
            <a:ext cx="13877886" cy="323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b="true" sz="12999">
                <a:solidFill>
                  <a:srgbClr val="F8F6F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5 million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6722853" y="8886505"/>
            <a:ext cx="2011360" cy="1800167"/>
          </a:xfrm>
          <a:custGeom>
            <a:avLst/>
            <a:gdLst/>
            <a:ahLst/>
            <a:cxnLst/>
            <a:rect r="r" b="b" t="t" l="l"/>
            <a:pathLst>
              <a:path h="1800167" w="2011360">
                <a:moveTo>
                  <a:pt x="0" y="0"/>
                </a:moveTo>
                <a:lnTo>
                  <a:pt x="2011360" y="0"/>
                </a:lnTo>
                <a:lnTo>
                  <a:pt x="2011360" y="1800167"/>
                </a:lnTo>
                <a:lnTo>
                  <a:pt x="0" y="180016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899978" y="8710765"/>
            <a:ext cx="1685309" cy="1923319"/>
          </a:xfrm>
          <a:custGeom>
            <a:avLst/>
            <a:gdLst/>
            <a:ahLst/>
            <a:cxnLst/>
            <a:rect r="r" b="b" t="t" l="l"/>
            <a:pathLst>
              <a:path h="1923319" w="1685309">
                <a:moveTo>
                  <a:pt x="0" y="0"/>
                </a:moveTo>
                <a:lnTo>
                  <a:pt x="1685308" y="0"/>
                </a:lnTo>
                <a:lnTo>
                  <a:pt x="1685308" y="1923320"/>
                </a:lnTo>
                <a:lnTo>
                  <a:pt x="0" y="192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true" flipV="false" rot="0">
            <a:off x="10181443" y="8728093"/>
            <a:ext cx="1772264" cy="1965542"/>
          </a:xfrm>
          <a:custGeom>
            <a:avLst/>
            <a:gdLst/>
            <a:ahLst/>
            <a:cxnLst/>
            <a:rect r="r" b="b" t="t" l="l"/>
            <a:pathLst>
              <a:path h="1965542" w="1772264">
                <a:moveTo>
                  <a:pt x="1772264" y="0"/>
                </a:moveTo>
                <a:lnTo>
                  <a:pt x="0" y="0"/>
                </a:lnTo>
                <a:lnTo>
                  <a:pt x="0" y="1965542"/>
                </a:lnTo>
                <a:lnTo>
                  <a:pt x="1772264" y="1965542"/>
                </a:lnTo>
                <a:lnTo>
                  <a:pt x="177226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2515682" y="8648756"/>
            <a:ext cx="1523109" cy="1883288"/>
          </a:xfrm>
          <a:custGeom>
            <a:avLst/>
            <a:gdLst/>
            <a:ahLst/>
            <a:cxnLst/>
            <a:rect r="r" b="b" t="t" l="l"/>
            <a:pathLst>
              <a:path h="1883288" w="1523109">
                <a:moveTo>
                  <a:pt x="0" y="0"/>
                </a:moveTo>
                <a:lnTo>
                  <a:pt x="1523109" y="0"/>
                </a:lnTo>
                <a:lnTo>
                  <a:pt x="1523109" y="1883288"/>
                </a:lnTo>
                <a:lnTo>
                  <a:pt x="0" y="18832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3639036" y="8965787"/>
            <a:ext cx="1369317" cy="1642359"/>
          </a:xfrm>
          <a:custGeom>
            <a:avLst/>
            <a:gdLst/>
            <a:ahLst/>
            <a:cxnLst/>
            <a:rect r="r" b="b" t="t" l="l"/>
            <a:pathLst>
              <a:path h="1642359" w="1369317">
                <a:moveTo>
                  <a:pt x="0" y="0"/>
                </a:moveTo>
                <a:lnTo>
                  <a:pt x="1369317" y="0"/>
                </a:lnTo>
                <a:lnTo>
                  <a:pt x="1369317" y="1642359"/>
                </a:lnTo>
                <a:lnTo>
                  <a:pt x="0" y="164235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true" flipV="false" rot="0">
            <a:off x="14772216" y="8735203"/>
            <a:ext cx="1322508" cy="1635250"/>
          </a:xfrm>
          <a:custGeom>
            <a:avLst/>
            <a:gdLst/>
            <a:ahLst/>
            <a:cxnLst/>
            <a:rect r="r" b="b" t="t" l="l"/>
            <a:pathLst>
              <a:path h="1635250" w="1322508">
                <a:moveTo>
                  <a:pt x="1322509" y="0"/>
                </a:moveTo>
                <a:lnTo>
                  <a:pt x="0" y="0"/>
                </a:lnTo>
                <a:lnTo>
                  <a:pt x="0" y="1635250"/>
                </a:lnTo>
                <a:lnTo>
                  <a:pt x="1322509" y="1635250"/>
                </a:lnTo>
                <a:lnTo>
                  <a:pt x="1322509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5741778" y="8608725"/>
            <a:ext cx="1685309" cy="1923319"/>
          </a:xfrm>
          <a:custGeom>
            <a:avLst/>
            <a:gdLst/>
            <a:ahLst/>
            <a:cxnLst/>
            <a:rect r="r" b="b" t="t" l="l"/>
            <a:pathLst>
              <a:path h="1923319" w="1685309">
                <a:moveTo>
                  <a:pt x="0" y="0"/>
                </a:moveTo>
                <a:lnTo>
                  <a:pt x="1685309" y="0"/>
                </a:lnTo>
                <a:lnTo>
                  <a:pt x="1685309" y="1923319"/>
                </a:lnTo>
                <a:lnTo>
                  <a:pt x="0" y="19233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514354" y="302088"/>
            <a:ext cx="16398425" cy="455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00"/>
              </a:lnSpc>
              <a:spcBef>
                <a:spcPct val="0"/>
              </a:spcBef>
            </a:pPr>
            <a:r>
              <a:rPr lang="en-US" b="true" sz="180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Source</a:t>
            </a:r>
            <a:r>
              <a:rPr lang="en-US" sz="18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: </a:t>
            </a:r>
            <a:r>
              <a:rPr lang="en-US" sz="18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  <a:hlinkClick r:id="rId12" tooltip="https://www.gwp.co.uk/guides/christmas-packaging-facts/#waste"/>
              </a:rPr>
              <a:t>https://www.gwp.co.uk/guides/christmas-packaging-facts/#waste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-571203" y="4830966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0"/>
            <a:ext cx="5143500" cy="514350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5046" t="0" r="-2504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0" y="5143500"/>
            <a:ext cx="5143500" cy="5143500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71029" t="-14493" r="-817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6644022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Natural Resources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44022" y="2682871"/>
            <a:ext cx="10424341" cy="6281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599"/>
              </a:lnSpc>
              <a:spcBef>
                <a:spcPct val="0"/>
              </a:spcBef>
            </a:pPr>
            <a:r>
              <a:rPr lang="en-US" sz="37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 n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atural resource is som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thing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th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 is foun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d 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in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nature 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and can be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used by 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people.</a:t>
            </a:r>
          </a:p>
          <a:p>
            <a:pPr algn="l" marL="0" indent="0" lvl="0">
              <a:lnSpc>
                <a:spcPts val="4217"/>
              </a:lnSpc>
            </a:pPr>
          </a:p>
          <a:p>
            <a:pPr algn="l" marL="0" indent="0" lvl="0">
              <a:lnSpc>
                <a:spcPts val="7599"/>
              </a:lnSpc>
              <a:spcBef>
                <a:spcPct val="0"/>
              </a:spcBef>
            </a:pP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This includes 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light, air, water, plants, animals, soil, stone,</a:t>
            </a:r>
            <a:r>
              <a:rPr lang="en-US" sz="3799" strike="noStrik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minerals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, and </a:t>
            </a:r>
            <a:r>
              <a:rPr lang="en-US" sz="3799" strike="noStrik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fossil fuels</a:t>
            </a:r>
            <a:r>
              <a:rPr lang="en-US" sz="37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. Some natural resources are needed for us to stay alive while others are used to make our lives better.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3548631"/>
            <a:ext cx="13435676" cy="4566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Wrapping paper &amp; cards made from trees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Plastic bows from oil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Plastic tree decorations from oil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Chocolates made from cacao that is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grown on cacao trees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567500"/>
            <a:ext cx="10519080" cy="16910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559"/>
              </a:lnSpc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At Christmas some items made from natural resources may include: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414093" y="0"/>
            <a:ext cx="3845207" cy="3649349"/>
          </a:xfrm>
          <a:custGeom>
            <a:avLst/>
            <a:gdLst/>
            <a:ahLst/>
            <a:cxnLst/>
            <a:rect r="r" b="b" t="t" l="l"/>
            <a:pathLst>
              <a:path h="3649349" w="3845207">
                <a:moveTo>
                  <a:pt x="0" y="0"/>
                </a:moveTo>
                <a:lnTo>
                  <a:pt x="3845207" y="0"/>
                </a:lnTo>
                <a:lnTo>
                  <a:pt x="3845207" y="3649349"/>
                </a:lnTo>
                <a:lnTo>
                  <a:pt x="0" y="36493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63816" y="2897761"/>
            <a:ext cx="15026111" cy="60744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799"/>
              </a:lnSpc>
              <a:spcBef>
                <a:spcPct val="0"/>
              </a:spcBef>
            </a:pPr>
            <a:r>
              <a:rPr lang="en-US" sz="33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We are using the Earth’s natural resources faster than it can regenerate them which can cause: </a:t>
            </a:r>
          </a:p>
          <a:p>
            <a:pPr algn="l" marL="0" indent="0" lvl="0">
              <a:lnSpc>
                <a:spcPts val="3773"/>
              </a:lnSpc>
            </a:pPr>
          </a:p>
          <a:p>
            <a:pPr algn="l" marL="734055" indent="-367027" lvl="1">
              <a:lnSpc>
                <a:spcPts val="6799"/>
              </a:lnSpc>
              <a:buFont typeface="Arial"/>
              <a:buChar char="•"/>
            </a:pPr>
            <a:r>
              <a:rPr lang="en-US" sz="33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Environmental damage like climate change</a:t>
            </a:r>
          </a:p>
          <a:p>
            <a:pPr algn="l" marL="734055" indent="-367027" lvl="1">
              <a:lnSpc>
                <a:spcPts val="6799"/>
              </a:lnSpc>
              <a:buFont typeface="Arial"/>
              <a:buChar char="•"/>
            </a:pPr>
            <a:r>
              <a:rPr lang="en-US" sz="33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Biodiversity loss where different kinds of plants and animals decrease in numbers</a:t>
            </a:r>
          </a:p>
          <a:p>
            <a:pPr algn="l" marL="734055" indent="-367027" lvl="1">
              <a:lnSpc>
                <a:spcPts val="6799"/>
              </a:lnSpc>
              <a:buFont typeface="Arial"/>
              <a:buChar char="•"/>
            </a:pPr>
            <a:r>
              <a:rPr lang="en-US" sz="33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Conflict over scarce resources</a:t>
            </a:r>
          </a:p>
          <a:p>
            <a:pPr algn="l" marL="0" indent="0" lvl="0">
              <a:lnSpc>
                <a:spcPts val="3773"/>
              </a:lnSpc>
            </a:pPr>
          </a:p>
          <a:p>
            <a:pPr algn="l" marL="0" indent="0" lvl="0">
              <a:lnSpc>
                <a:spcPts val="6799"/>
              </a:lnSpc>
              <a:spcBef>
                <a:spcPct val="0"/>
              </a:spcBef>
            </a:pPr>
            <a:r>
              <a:rPr lang="en-US" sz="33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And more!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5034170" y="7402987"/>
            <a:ext cx="2511514" cy="2884013"/>
          </a:xfrm>
          <a:custGeom>
            <a:avLst/>
            <a:gdLst/>
            <a:ahLst/>
            <a:cxnLst/>
            <a:rect r="r" b="b" t="t" l="l"/>
            <a:pathLst>
              <a:path h="2884013" w="2511514">
                <a:moveTo>
                  <a:pt x="0" y="0"/>
                </a:moveTo>
                <a:lnTo>
                  <a:pt x="2511514" y="0"/>
                </a:lnTo>
                <a:lnTo>
                  <a:pt x="2511514" y="2884013"/>
                </a:lnTo>
                <a:lnTo>
                  <a:pt x="0" y="28840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683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263816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Resource Depletion</a:t>
            </a:r>
          </a:p>
        </p:txBody>
      </p:sp>
      <p:sp>
        <p:nvSpPr>
          <p:cNvPr name="Freeform 5" id="5"/>
          <p:cNvSpPr/>
          <p:nvPr/>
        </p:nvSpPr>
        <p:spPr>
          <a:xfrm flipH="true" flipV="false" rot="0">
            <a:off x="15776486" y="6096892"/>
            <a:ext cx="3664376" cy="4190108"/>
          </a:xfrm>
          <a:custGeom>
            <a:avLst/>
            <a:gdLst/>
            <a:ahLst/>
            <a:cxnLst/>
            <a:rect r="r" b="b" t="t" l="l"/>
            <a:pathLst>
              <a:path h="4190108" w="3664376">
                <a:moveTo>
                  <a:pt x="3664376" y="0"/>
                </a:moveTo>
                <a:lnTo>
                  <a:pt x="0" y="0"/>
                </a:lnTo>
                <a:lnTo>
                  <a:pt x="0" y="4190108"/>
                </a:lnTo>
                <a:lnTo>
                  <a:pt x="3664376" y="4190108"/>
                </a:lnTo>
                <a:lnTo>
                  <a:pt x="3664376" y="0"/>
                </a:lnTo>
                <a:close/>
              </a:path>
            </a:pathLst>
          </a:custGeom>
          <a:blipFill>
            <a:blip r:embed="rId3">
              <a:alphaModFix amt="83000"/>
            </a:blip>
            <a:stretch>
              <a:fillRect l="0" t="-19186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5400000">
            <a:off x="-5123304" y="4723739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5400000">
            <a:off x="-4512001" y="4582940"/>
            <a:ext cx="10936334" cy="1222606"/>
            <a:chOff x="0" y="0"/>
            <a:chExt cx="6291055" cy="7032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291056" cy="703296"/>
            </a:xfrm>
            <a:custGeom>
              <a:avLst/>
              <a:gdLst/>
              <a:ahLst/>
              <a:cxnLst/>
              <a:rect r="r" b="b" t="t" l="l"/>
              <a:pathLst>
                <a:path h="70329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703296"/>
                  </a:lnTo>
                  <a:lnTo>
                    <a:pt x="0" y="703296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6291055" cy="73187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-5400000">
            <a:off x="-2068916" y="8951976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5400000">
            <a:off x="-2068916" y="2718758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333465" y="5808114"/>
            <a:ext cx="2754292" cy="2754292"/>
          </a:xfrm>
          <a:custGeom>
            <a:avLst/>
            <a:gdLst/>
            <a:ahLst/>
            <a:cxnLst/>
            <a:rect r="r" b="b" t="t" l="l"/>
            <a:pathLst>
              <a:path h="2754292" w="2754292">
                <a:moveTo>
                  <a:pt x="0" y="0"/>
                </a:moveTo>
                <a:lnTo>
                  <a:pt x="2754293" y="0"/>
                </a:lnTo>
                <a:lnTo>
                  <a:pt x="2754293" y="2754293"/>
                </a:lnTo>
                <a:lnTo>
                  <a:pt x="0" y="27542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6344935" y="4584807"/>
            <a:ext cx="705414" cy="701005"/>
          </a:xfrm>
          <a:custGeom>
            <a:avLst/>
            <a:gdLst/>
            <a:ahLst/>
            <a:cxnLst/>
            <a:rect r="r" b="b" t="t" l="l"/>
            <a:pathLst>
              <a:path h="701005" w="705414">
                <a:moveTo>
                  <a:pt x="0" y="0"/>
                </a:moveTo>
                <a:lnTo>
                  <a:pt x="705414" y="0"/>
                </a:lnTo>
                <a:lnTo>
                  <a:pt x="705414" y="701006"/>
                </a:lnTo>
                <a:lnTo>
                  <a:pt x="0" y="7010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359974" y="4689418"/>
            <a:ext cx="4953612" cy="341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spcBef>
                <a:spcPct val="0"/>
              </a:spcBef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1.4</a:t>
            </a:r>
          </a:p>
          <a:p>
            <a:pPr algn="l" marL="863591" indent="-431796" lvl="1">
              <a:lnSpc>
                <a:spcPts val="9119"/>
              </a:lnSpc>
              <a:spcBef>
                <a:spcPct val="0"/>
              </a:spcBef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2.0</a:t>
            </a:r>
          </a:p>
          <a:p>
            <a:pPr algn="l" marL="863591" indent="-431796" lvl="1">
              <a:lnSpc>
                <a:spcPts val="9119"/>
              </a:lnSpc>
              <a:spcBef>
                <a:spcPct val="0"/>
              </a:spcBef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2.6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359974" y="2672147"/>
            <a:ext cx="14899326" cy="200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If everyone lived like we do in the UK, how many planets would we need?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359974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Question: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3600450"/>
            <a:ext cx="3534092" cy="2710014"/>
            <a:chOff x="0" y="0"/>
            <a:chExt cx="930790" cy="71374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30790" cy="713749"/>
            </a:xfrm>
            <a:custGeom>
              <a:avLst/>
              <a:gdLst/>
              <a:ahLst/>
              <a:cxnLst/>
              <a:rect r="r" b="b" t="t" l="l"/>
              <a:pathLst>
                <a:path h="713749" w="930790">
                  <a:moveTo>
                    <a:pt x="219064" y="0"/>
                  </a:moveTo>
                  <a:lnTo>
                    <a:pt x="711726" y="0"/>
                  </a:lnTo>
                  <a:cubicBezTo>
                    <a:pt x="832711" y="0"/>
                    <a:pt x="930790" y="98078"/>
                    <a:pt x="930790" y="219064"/>
                  </a:cubicBezTo>
                  <a:lnTo>
                    <a:pt x="930790" y="494685"/>
                  </a:lnTo>
                  <a:cubicBezTo>
                    <a:pt x="930790" y="615670"/>
                    <a:pt x="832711" y="713749"/>
                    <a:pt x="711726" y="713749"/>
                  </a:cubicBezTo>
                  <a:lnTo>
                    <a:pt x="219064" y="713749"/>
                  </a:lnTo>
                  <a:cubicBezTo>
                    <a:pt x="98078" y="713749"/>
                    <a:pt x="0" y="615670"/>
                    <a:pt x="0" y="494685"/>
                  </a:cubicBezTo>
                  <a:lnTo>
                    <a:pt x="0" y="219064"/>
                  </a:lnTo>
                  <a:cubicBezTo>
                    <a:pt x="0" y="98078"/>
                    <a:pt x="98078" y="0"/>
                    <a:pt x="219064" y="0"/>
                  </a:cubicBez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930790" cy="7423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972103" y="2898774"/>
            <a:ext cx="13877886" cy="323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b="true" sz="12999">
                <a:solidFill>
                  <a:srgbClr val="F8F6F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2.6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855894" y="1059758"/>
            <a:ext cx="2754292" cy="2754292"/>
          </a:xfrm>
          <a:custGeom>
            <a:avLst/>
            <a:gdLst/>
            <a:ahLst/>
            <a:cxnLst/>
            <a:rect r="r" b="b" t="t" l="l"/>
            <a:pathLst>
              <a:path h="2754292" w="2754292">
                <a:moveTo>
                  <a:pt x="0" y="0"/>
                </a:moveTo>
                <a:lnTo>
                  <a:pt x="2754292" y="0"/>
                </a:lnTo>
                <a:lnTo>
                  <a:pt x="2754292" y="2754292"/>
                </a:lnTo>
                <a:lnTo>
                  <a:pt x="0" y="27542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855894" y="4313717"/>
            <a:ext cx="2754292" cy="2754292"/>
          </a:xfrm>
          <a:custGeom>
            <a:avLst/>
            <a:gdLst/>
            <a:ahLst/>
            <a:cxnLst/>
            <a:rect r="r" b="b" t="t" l="l"/>
            <a:pathLst>
              <a:path h="2754292" w="2754292">
                <a:moveTo>
                  <a:pt x="0" y="0"/>
                </a:moveTo>
                <a:lnTo>
                  <a:pt x="2754292" y="0"/>
                </a:lnTo>
                <a:lnTo>
                  <a:pt x="2754292" y="2754292"/>
                </a:lnTo>
                <a:lnTo>
                  <a:pt x="0" y="27542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855894" y="7563309"/>
            <a:ext cx="2754292" cy="1663933"/>
          </a:xfrm>
          <a:custGeom>
            <a:avLst/>
            <a:gdLst/>
            <a:ahLst/>
            <a:cxnLst/>
            <a:rect r="r" b="b" t="t" l="l"/>
            <a:pathLst>
              <a:path h="1663933" w="2754292">
                <a:moveTo>
                  <a:pt x="0" y="0"/>
                </a:moveTo>
                <a:lnTo>
                  <a:pt x="2754292" y="0"/>
                </a:lnTo>
                <a:lnTo>
                  <a:pt x="2754292" y="1663933"/>
                </a:lnTo>
                <a:lnTo>
                  <a:pt x="0" y="16639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65529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-571203" y="4830966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0"/>
            <a:ext cx="5143500" cy="514350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24906" t="0" r="-2490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0" y="5143500"/>
            <a:ext cx="5143500" cy="5143500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0" t="-24931" r="0" b="-24931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6381137" y="3324220"/>
            <a:ext cx="10070331" cy="5932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39"/>
              </a:lnSpc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To have £700 Million of unwanted gifts at Christmas means we buy a lot more than that!</a:t>
            </a:r>
          </a:p>
          <a:p>
            <a:pPr algn="l">
              <a:lnSpc>
                <a:spcPts val="5599"/>
              </a:lnSpc>
            </a:pPr>
          </a:p>
          <a:p>
            <a:pPr algn="l">
              <a:lnSpc>
                <a:spcPts val="6839"/>
              </a:lnSpc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The problem with this is that every gift purchased uses natural resources and contributes towards issues such as climate change when being made and transported.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381137" y="1104900"/>
            <a:ext cx="7879775" cy="1955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Gifts, Gifts, and more Gifts!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778033" y="1630332"/>
            <a:ext cx="5155574" cy="7026336"/>
          </a:xfrm>
          <a:custGeom>
            <a:avLst/>
            <a:gdLst/>
            <a:ahLst/>
            <a:cxnLst/>
            <a:rect r="r" b="b" t="t" l="l"/>
            <a:pathLst>
              <a:path h="7026336" w="5155574">
                <a:moveTo>
                  <a:pt x="0" y="0"/>
                </a:moveTo>
                <a:lnTo>
                  <a:pt x="5155575" y="0"/>
                </a:lnTo>
                <a:lnTo>
                  <a:pt x="5155575" y="7026336"/>
                </a:lnTo>
                <a:lnTo>
                  <a:pt x="0" y="7026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511654" y="2746375"/>
            <a:ext cx="8115300" cy="4870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If you are celebrating th</a:t>
            </a: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is year, consider celebrating more sustainably...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6428449"/>
            <a:ext cx="16150899" cy="200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Buy less but do more!</a:t>
            </a:r>
          </a:p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Helping us to make memories, not waste</a:t>
            </a:r>
          </a:p>
        </p:txBody>
      </p:sp>
      <p:sp>
        <p:nvSpPr>
          <p:cNvPr name="Freeform 3" id="3"/>
          <p:cNvSpPr/>
          <p:nvPr/>
        </p:nvSpPr>
        <p:spPr>
          <a:xfrm flipH="true" flipV="false" rot="0">
            <a:off x="0" y="0"/>
            <a:ext cx="7315200" cy="3950208"/>
          </a:xfrm>
          <a:custGeom>
            <a:avLst/>
            <a:gdLst/>
            <a:ahLst/>
            <a:cxnLst/>
            <a:rect r="r" b="b" t="t" l="l"/>
            <a:pathLst>
              <a:path h="3950208" w="7315200">
                <a:moveTo>
                  <a:pt x="7315200" y="0"/>
                </a:moveTo>
                <a:lnTo>
                  <a:pt x="0" y="0"/>
                </a:lnTo>
                <a:lnTo>
                  <a:pt x="0" y="3950208"/>
                </a:lnTo>
                <a:lnTo>
                  <a:pt x="7315200" y="3950208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4929849"/>
            <a:ext cx="13985009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The best way to do this is to: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3018687"/>
            <a:ext cx="12086838" cy="779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639"/>
              </a:lnSpc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Make gifts such as Christmas cookies and tree decorations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You Could:</a:t>
            </a:r>
          </a:p>
        </p:txBody>
      </p:sp>
      <p:grpSp>
        <p:nvGrpSpPr>
          <p:cNvPr name="Group 4" id="4"/>
          <p:cNvGrpSpPr/>
          <p:nvPr/>
        </p:nvGrpSpPr>
        <p:grpSpPr>
          <a:xfrm rot="5400000">
            <a:off x="10499424" y="4006772"/>
            <a:ext cx="10936334" cy="2922790"/>
            <a:chOff x="0" y="0"/>
            <a:chExt cx="6291055" cy="1681316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291056" cy="1681316"/>
            </a:xfrm>
            <a:custGeom>
              <a:avLst/>
              <a:gdLst/>
              <a:ahLst/>
              <a:cxnLst/>
              <a:rect r="r" b="b" t="t" l="l"/>
              <a:pathLst>
                <a:path h="168131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1681316"/>
                  </a:lnTo>
                  <a:lnTo>
                    <a:pt x="0" y="1681316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6291055" cy="170989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4675881" y="0"/>
            <a:ext cx="2583419" cy="2583419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2"/>
              <a:stretch>
                <a:fillRect l="-5517" t="0" r="-5517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4675881" y="2583419"/>
            <a:ext cx="2583419" cy="2583419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3"/>
              <a:stretch>
                <a:fillRect l="-25000" t="0" r="-25000" b="0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4675881" y="5133601"/>
            <a:ext cx="2583419" cy="2583419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4"/>
              <a:stretch>
                <a:fillRect l="-49456" t="0" r="0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4675881" y="7717020"/>
            <a:ext cx="2583419" cy="2569980"/>
            <a:chOff x="0" y="0"/>
            <a:chExt cx="81705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7050" cy="812800"/>
            </a:xfrm>
            <a:custGeom>
              <a:avLst/>
              <a:gdLst/>
              <a:ahLst/>
              <a:cxnLst/>
              <a:rect r="r" b="b" t="t" l="l"/>
              <a:pathLst>
                <a:path h="812800" w="817050">
                  <a:moveTo>
                    <a:pt x="0" y="0"/>
                  </a:moveTo>
                  <a:lnTo>
                    <a:pt x="817050" y="0"/>
                  </a:lnTo>
                  <a:lnTo>
                    <a:pt x="817050" y="812800"/>
                  </a:lnTo>
                  <a:lnTo>
                    <a:pt x="0" y="812800"/>
                  </a:lnTo>
                  <a:close/>
                </a:path>
              </a:pathLst>
            </a:custGeom>
            <a:blipFill>
              <a:blip r:embed="rId5"/>
              <a:stretch>
                <a:fillRect l="-24656" t="0" r="-24656" b="0"/>
              </a:stretch>
            </a:blip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1028700" y="4152648"/>
            <a:ext cx="12505441" cy="14935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639"/>
              </a:lnSpc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Choose an experience such as a trip to the theatre, cinema, or bowling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5779519"/>
            <a:ext cx="6581616" cy="993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Buy pre-loved gifts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6906648"/>
            <a:ext cx="12234004" cy="993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Buy less by doing secret santa with your friendship group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13730" y="1630332"/>
            <a:ext cx="5155574" cy="7026336"/>
          </a:xfrm>
          <a:custGeom>
            <a:avLst/>
            <a:gdLst/>
            <a:ahLst/>
            <a:cxnLst/>
            <a:rect r="r" b="b" t="t" l="l"/>
            <a:pathLst>
              <a:path h="7026336" w="5155574">
                <a:moveTo>
                  <a:pt x="0" y="0"/>
                </a:moveTo>
                <a:lnTo>
                  <a:pt x="5155574" y="0"/>
                </a:lnTo>
                <a:lnTo>
                  <a:pt x="5155574" y="7026336"/>
                </a:lnTo>
                <a:lnTo>
                  <a:pt x="0" y="7026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8541783" y="4098565"/>
            <a:ext cx="8717517" cy="40227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99"/>
              </a:lnSpc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88% of British people celebrate Christmas</a:t>
            </a:r>
          </a:p>
          <a:p>
            <a:pPr algn="l">
              <a:lnSpc>
                <a:spcPts val="7999"/>
              </a:lnSpc>
            </a:pPr>
          </a:p>
          <a:p>
            <a:pPr algn="l">
              <a:lnSpc>
                <a:spcPts val="7999"/>
              </a:lnSpc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But have you thought about how much waste it generates ...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541783" y="2139036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Did you know?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62478" y="9348701"/>
            <a:ext cx="16398425" cy="455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00"/>
              </a:lnSpc>
              <a:spcBef>
                <a:spcPct val="0"/>
              </a:spcBef>
            </a:pPr>
            <a:r>
              <a:rPr lang="en-US" b="true" sz="180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Source</a:t>
            </a:r>
            <a:r>
              <a:rPr lang="en-US" sz="18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: </a:t>
            </a:r>
            <a:r>
              <a:rPr lang="en-US" sz="18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  <a:hlinkClick r:id="rId3" tooltip="https://yougov.co.uk/society/articles/48208-how-do-britons-celebrate-christmas"/>
              </a:rPr>
              <a:t>https://yougov.co.uk/society/articles/48208-how-do-britons-celebrate-christmas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071120" y="2947669"/>
            <a:ext cx="6646704" cy="39102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69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But what about </a:t>
            </a:r>
            <a:r>
              <a:rPr lang="en-US" sz="6999" strike="noStrike" u="non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those left over </a:t>
            </a:r>
          </a:p>
          <a:p>
            <a:pPr algn="l" marL="0" indent="0" lvl="0">
              <a:lnSpc>
                <a:spcPts val="7699"/>
              </a:lnSpc>
              <a:spcBef>
                <a:spcPct val="0"/>
              </a:spcBef>
            </a:pPr>
            <a:r>
              <a:rPr lang="en-US" sz="6999" strike="noStrike" u="non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Christmas Puddings?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1291423" y="2465428"/>
            <a:ext cx="3880775" cy="4798485"/>
          </a:xfrm>
          <a:custGeom>
            <a:avLst/>
            <a:gdLst/>
            <a:ahLst/>
            <a:cxnLst/>
            <a:rect r="r" b="b" t="t" l="l"/>
            <a:pathLst>
              <a:path h="4798485" w="3880775">
                <a:moveTo>
                  <a:pt x="0" y="0"/>
                </a:moveTo>
                <a:lnTo>
                  <a:pt x="3880774" y="0"/>
                </a:lnTo>
                <a:lnTo>
                  <a:pt x="3880774" y="4798486"/>
                </a:lnTo>
                <a:lnTo>
                  <a:pt x="0" y="47984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2764338" y="4894793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-102870"/>
            <a:ext cx="8489442" cy="10389870"/>
            <a:chOff x="0" y="0"/>
            <a:chExt cx="1315237" cy="160966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315237" cy="1609663"/>
            </a:xfrm>
            <a:custGeom>
              <a:avLst/>
              <a:gdLst/>
              <a:ahLst/>
              <a:cxnLst/>
              <a:rect r="r" b="b" t="t" l="l"/>
              <a:pathLst>
                <a:path h="1609663" w="1315237">
                  <a:moveTo>
                    <a:pt x="0" y="0"/>
                  </a:moveTo>
                  <a:lnTo>
                    <a:pt x="1315237" y="0"/>
                  </a:lnTo>
                  <a:lnTo>
                    <a:pt x="1315237" y="1609663"/>
                  </a:lnTo>
                  <a:lnTo>
                    <a:pt x="0" y="1609663"/>
                  </a:lnTo>
                  <a:close/>
                </a:path>
              </a:pathLst>
            </a:custGeom>
            <a:blipFill>
              <a:blip r:embed="rId2"/>
              <a:stretch>
                <a:fillRect l="-41760" t="0" r="-41760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9712218" y="3755071"/>
            <a:ext cx="6647804" cy="2519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55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Why not h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ave a go at transforming them into some tasty cake pops!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604549" y="8130237"/>
            <a:ext cx="4267927" cy="1727822"/>
          </a:xfrm>
          <a:custGeom>
            <a:avLst/>
            <a:gdLst/>
            <a:ahLst/>
            <a:cxnLst/>
            <a:rect r="r" b="b" t="t" l="l"/>
            <a:pathLst>
              <a:path h="1727822" w="4267927">
                <a:moveTo>
                  <a:pt x="0" y="0"/>
                </a:moveTo>
                <a:lnTo>
                  <a:pt x="4267927" y="0"/>
                </a:lnTo>
                <a:lnTo>
                  <a:pt x="4267927" y="1727822"/>
                </a:lnTo>
                <a:lnTo>
                  <a:pt x="0" y="1727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05717" y="8135591"/>
            <a:ext cx="4267927" cy="1727822"/>
          </a:xfrm>
          <a:custGeom>
            <a:avLst/>
            <a:gdLst/>
            <a:ahLst/>
            <a:cxnLst/>
            <a:rect r="r" b="b" t="t" l="l"/>
            <a:pathLst>
              <a:path h="1727822" w="4267927">
                <a:moveTo>
                  <a:pt x="0" y="0"/>
                </a:moveTo>
                <a:lnTo>
                  <a:pt x="4267927" y="0"/>
                </a:lnTo>
                <a:lnTo>
                  <a:pt x="4267927" y="1727822"/>
                </a:lnTo>
                <a:lnTo>
                  <a:pt x="0" y="17278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2061" r="0" b="-12061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53974" y="2389049"/>
            <a:ext cx="11268103" cy="423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6500"/>
              </a:lnSpc>
              <a:spcBef>
                <a:spcPct val="0"/>
              </a:spcBef>
            </a:pPr>
            <a:r>
              <a:rPr lang="en-US" sz="15000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Merry Christmas!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394101" y="1842717"/>
            <a:ext cx="2193104" cy="1894294"/>
          </a:xfrm>
          <a:custGeom>
            <a:avLst/>
            <a:gdLst/>
            <a:ahLst/>
            <a:cxnLst/>
            <a:rect r="r" b="b" t="t" l="l"/>
            <a:pathLst>
              <a:path h="1894294" w="2193104">
                <a:moveTo>
                  <a:pt x="0" y="0"/>
                </a:moveTo>
                <a:lnTo>
                  <a:pt x="2193105" y="0"/>
                </a:lnTo>
                <a:lnTo>
                  <a:pt x="2193105" y="1894294"/>
                </a:lnTo>
                <a:lnTo>
                  <a:pt x="0" y="18942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51073" y="2519828"/>
            <a:ext cx="13017323" cy="200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Unwanted Christmas gifts amount to how much money in the UK?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451073" y="4740161"/>
            <a:ext cx="4954159" cy="341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£321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£575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£700 Million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451073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Question 1: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-5123304" y="4723739"/>
            <a:ext cx="10936334" cy="941007"/>
            <a:chOff x="0" y="0"/>
            <a:chExt cx="6291055" cy="5413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5400000">
            <a:off x="-4512001" y="4582940"/>
            <a:ext cx="10936334" cy="1222606"/>
            <a:chOff x="0" y="0"/>
            <a:chExt cx="6291055" cy="70329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291056" cy="703296"/>
            </a:xfrm>
            <a:custGeom>
              <a:avLst/>
              <a:gdLst/>
              <a:ahLst/>
              <a:cxnLst/>
              <a:rect r="r" b="b" t="t" l="l"/>
              <a:pathLst>
                <a:path h="70329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703296"/>
                  </a:lnTo>
                  <a:lnTo>
                    <a:pt x="0" y="703296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6291055" cy="73187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-5400000">
            <a:off x="-2701434" y="3077352"/>
            <a:ext cx="7315200" cy="612648"/>
          </a:xfrm>
          <a:custGeom>
            <a:avLst/>
            <a:gdLst/>
            <a:ahLst/>
            <a:cxnLst/>
            <a:rect r="r" b="b" t="t" l="l"/>
            <a:pathLst>
              <a:path h="612648" w="7315200">
                <a:moveTo>
                  <a:pt x="0" y="0"/>
                </a:moveTo>
                <a:lnTo>
                  <a:pt x="7315200" y="0"/>
                </a:lnTo>
                <a:lnTo>
                  <a:pt x="7315200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5400000">
            <a:off x="-2068916" y="9866376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837900" y="4795095"/>
            <a:ext cx="2268643" cy="4492363"/>
          </a:xfrm>
          <a:custGeom>
            <a:avLst/>
            <a:gdLst/>
            <a:ahLst/>
            <a:cxnLst/>
            <a:rect r="r" b="b" t="t" l="l"/>
            <a:pathLst>
              <a:path h="4492363" w="2268643">
                <a:moveTo>
                  <a:pt x="0" y="0"/>
                </a:moveTo>
                <a:lnTo>
                  <a:pt x="2268644" y="0"/>
                </a:lnTo>
                <a:lnTo>
                  <a:pt x="2268644" y="4492362"/>
                </a:lnTo>
                <a:lnTo>
                  <a:pt x="0" y="44923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333552" y="6927861"/>
            <a:ext cx="3026025" cy="3359139"/>
          </a:xfrm>
          <a:custGeom>
            <a:avLst/>
            <a:gdLst/>
            <a:ahLst/>
            <a:cxnLst/>
            <a:rect r="r" b="b" t="t" l="l"/>
            <a:pathLst>
              <a:path h="3359139" w="3026025">
                <a:moveTo>
                  <a:pt x="0" y="0"/>
                </a:moveTo>
                <a:lnTo>
                  <a:pt x="3026024" y="0"/>
                </a:lnTo>
                <a:lnTo>
                  <a:pt x="3026024" y="3359139"/>
                </a:lnTo>
                <a:lnTo>
                  <a:pt x="0" y="33591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807283" y="7836020"/>
            <a:ext cx="3646944" cy="2610604"/>
          </a:xfrm>
          <a:custGeom>
            <a:avLst/>
            <a:gdLst/>
            <a:ahLst/>
            <a:cxnLst/>
            <a:rect r="r" b="b" t="t" l="l"/>
            <a:pathLst>
              <a:path h="2610604" w="3646944">
                <a:moveTo>
                  <a:pt x="0" y="0"/>
                </a:moveTo>
                <a:lnTo>
                  <a:pt x="3646944" y="0"/>
                </a:lnTo>
                <a:lnTo>
                  <a:pt x="3646944" y="2610604"/>
                </a:lnTo>
                <a:lnTo>
                  <a:pt x="0" y="2610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119354" y="6389210"/>
            <a:ext cx="2679730" cy="3897790"/>
          </a:xfrm>
          <a:custGeom>
            <a:avLst/>
            <a:gdLst/>
            <a:ahLst/>
            <a:cxnLst/>
            <a:rect r="r" b="b" t="t" l="l"/>
            <a:pathLst>
              <a:path h="3897790" w="2679730">
                <a:moveTo>
                  <a:pt x="0" y="0"/>
                </a:moveTo>
                <a:lnTo>
                  <a:pt x="2679730" y="0"/>
                </a:lnTo>
                <a:lnTo>
                  <a:pt x="2679730" y="3897790"/>
                </a:lnTo>
                <a:lnTo>
                  <a:pt x="0" y="38977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10031" y="7155576"/>
            <a:ext cx="1581369" cy="3131424"/>
          </a:xfrm>
          <a:custGeom>
            <a:avLst/>
            <a:gdLst/>
            <a:ahLst/>
            <a:cxnLst/>
            <a:rect r="r" b="b" t="t" l="l"/>
            <a:pathLst>
              <a:path h="3131424" w="1581369">
                <a:moveTo>
                  <a:pt x="0" y="0"/>
                </a:moveTo>
                <a:lnTo>
                  <a:pt x="1581369" y="0"/>
                </a:lnTo>
                <a:lnTo>
                  <a:pt x="1581369" y="3131424"/>
                </a:lnTo>
                <a:lnTo>
                  <a:pt x="0" y="31314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020915" y="7808177"/>
            <a:ext cx="2475343" cy="2638447"/>
          </a:xfrm>
          <a:custGeom>
            <a:avLst/>
            <a:gdLst/>
            <a:ahLst/>
            <a:cxnLst/>
            <a:rect r="r" b="b" t="t" l="l"/>
            <a:pathLst>
              <a:path h="2638447" w="2475343">
                <a:moveTo>
                  <a:pt x="0" y="0"/>
                </a:moveTo>
                <a:lnTo>
                  <a:pt x="2475343" y="0"/>
                </a:lnTo>
                <a:lnTo>
                  <a:pt x="2475343" y="2638447"/>
                </a:lnTo>
                <a:lnTo>
                  <a:pt x="0" y="2638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069873" y="8429654"/>
            <a:ext cx="1820315" cy="2016970"/>
          </a:xfrm>
          <a:custGeom>
            <a:avLst/>
            <a:gdLst/>
            <a:ahLst/>
            <a:cxnLst/>
            <a:rect r="r" b="b" t="t" l="l"/>
            <a:pathLst>
              <a:path h="2016970" w="1820315">
                <a:moveTo>
                  <a:pt x="0" y="0"/>
                </a:moveTo>
                <a:lnTo>
                  <a:pt x="1820315" y="0"/>
                </a:lnTo>
                <a:lnTo>
                  <a:pt x="1820315" y="2016970"/>
                </a:lnTo>
                <a:lnTo>
                  <a:pt x="0" y="20169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278304" y="6927861"/>
            <a:ext cx="5652733" cy="3495273"/>
          </a:xfrm>
          <a:custGeom>
            <a:avLst/>
            <a:gdLst/>
            <a:ahLst/>
            <a:cxnLst/>
            <a:rect r="r" b="b" t="t" l="l"/>
            <a:pathLst>
              <a:path h="3495273" w="5652733">
                <a:moveTo>
                  <a:pt x="0" y="0"/>
                </a:moveTo>
                <a:lnTo>
                  <a:pt x="5652733" y="0"/>
                </a:lnTo>
                <a:lnTo>
                  <a:pt x="5652733" y="3495273"/>
                </a:lnTo>
                <a:lnTo>
                  <a:pt x="0" y="349527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4008511" y="2180346"/>
            <a:ext cx="9676107" cy="2710014"/>
            <a:chOff x="0" y="0"/>
            <a:chExt cx="2548440" cy="71374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548440" cy="713749"/>
            </a:xfrm>
            <a:custGeom>
              <a:avLst/>
              <a:gdLst/>
              <a:ahLst/>
              <a:cxnLst/>
              <a:rect r="r" b="b" t="t" l="l"/>
              <a:pathLst>
                <a:path h="713749" w="2548440">
                  <a:moveTo>
                    <a:pt x="80011" y="0"/>
                  </a:moveTo>
                  <a:lnTo>
                    <a:pt x="2468429" y="0"/>
                  </a:lnTo>
                  <a:cubicBezTo>
                    <a:pt x="2489649" y="0"/>
                    <a:pt x="2510000" y="8430"/>
                    <a:pt x="2525005" y="23435"/>
                  </a:cubicBezTo>
                  <a:cubicBezTo>
                    <a:pt x="2540010" y="38440"/>
                    <a:pt x="2548440" y="58791"/>
                    <a:pt x="2548440" y="80011"/>
                  </a:cubicBezTo>
                  <a:lnTo>
                    <a:pt x="2548440" y="633738"/>
                  </a:lnTo>
                  <a:cubicBezTo>
                    <a:pt x="2548440" y="654958"/>
                    <a:pt x="2540010" y="675309"/>
                    <a:pt x="2525005" y="690314"/>
                  </a:cubicBezTo>
                  <a:cubicBezTo>
                    <a:pt x="2510000" y="705319"/>
                    <a:pt x="2489649" y="713749"/>
                    <a:pt x="2468429" y="713749"/>
                  </a:cubicBezTo>
                  <a:lnTo>
                    <a:pt x="80011" y="713749"/>
                  </a:lnTo>
                  <a:cubicBezTo>
                    <a:pt x="58791" y="713749"/>
                    <a:pt x="38440" y="705319"/>
                    <a:pt x="23435" y="690314"/>
                  </a:cubicBezTo>
                  <a:cubicBezTo>
                    <a:pt x="8430" y="675309"/>
                    <a:pt x="0" y="654958"/>
                    <a:pt x="0" y="633738"/>
                  </a:cubicBezTo>
                  <a:lnTo>
                    <a:pt x="0" y="80011"/>
                  </a:lnTo>
                  <a:cubicBezTo>
                    <a:pt x="0" y="58791"/>
                    <a:pt x="8430" y="38440"/>
                    <a:pt x="23435" y="23435"/>
                  </a:cubicBezTo>
                  <a:cubicBezTo>
                    <a:pt x="38440" y="8430"/>
                    <a:pt x="58791" y="0"/>
                    <a:pt x="80011" y="0"/>
                  </a:cubicBez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548440" cy="7423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907621" y="1451781"/>
            <a:ext cx="13877886" cy="323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b="true" sz="12999">
                <a:solidFill>
                  <a:srgbClr val="F8F6F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£700 million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-4526369" y="6951351"/>
            <a:ext cx="5652733" cy="3495273"/>
          </a:xfrm>
          <a:custGeom>
            <a:avLst/>
            <a:gdLst/>
            <a:ahLst/>
            <a:cxnLst/>
            <a:rect r="r" b="b" t="t" l="l"/>
            <a:pathLst>
              <a:path h="3495273" w="5652733">
                <a:moveTo>
                  <a:pt x="0" y="0"/>
                </a:moveTo>
                <a:lnTo>
                  <a:pt x="5652733" y="0"/>
                </a:lnTo>
                <a:lnTo>
                  <a:pt x="5652733" y="3495273"/>
                </a:lnTo>
                <a:lnTo>
                  <a:pt x="0" y="349527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514354" y="302088"/>
            <a:ext cx="16398425" cy="455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00"/>
              </a:lnSpc>
              <a:spcBef>
                <a:spcPct val="0"/>
              </a:spcBef>
            </a:pPr>
            <a:r>
              <a:rPr lang="en-US" b="true" sz="180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Source</a:t>
            </a:r>
            <a:r>
              <a:rPr lang="en-US" sz="18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: </a:t>
            </a:r>
            <a:r>
              <a:rPr lang="en-US" sz="18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  <a:hlinkClick r:id="rId12" tooltip="https://www.gwp.co.uk/guides/christmas-packaging-facts/#waste"/>
              </a:rPr>
              <a:t>https://www.gwp.co.uk/guides/christmas-packaging-facts/#waste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12454104" y="4830966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5400000">
            <a:off x="11842802" y="4690167"/>
            <a:ext cx="10936334" cy="1222606"/>
            <a:chOff x="0" y="0"/>
            <a:chExt cx="6291055" cy="7032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291056" cy="703296"/>
            </a:xfrm>
            <a:custGeom>
              <a:avLst/>
              <a:gdLst/>
              <a:ahLst/>
              <a:cxnLst/>
              <a:rect r="r" b="b" t="t" l="l"/>
              <a:pathLst>
                <a:path h="70329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703296"/>
                  </a:lnTo>
                  <a:lnTo>
                    <a:pt x="0" y="703296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6291055" cy="73187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5400000">
            <a:off x="13653368" y="6805713"/>
            <a:ext cx="7315200" cy="612648"/>
          </a:xfrm>
          <a:custGeom>
            <a:avLst/>
            <a:gdLst/>
            <a:ahLst/>
            <a:cxnLst/>
            <a:rect r="r" b="b" t="t" l="l"/>
            <a:pathLst>
              <a:path h="612648" w="7315200">
                <a:moveTo>
                  <a:pt x="0" y="0"/>
                </a:moveTo>
                <a:lnTo>
                  <a:pt x="7315200" y="0"/>
                </a:lnTo>
                <a:lnTo>
                  <a:pt x="7315200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5400000">
            <a:off x="14285886" y="16689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296807" y="6066763"/>
            <a:ext cx="3834394" cy="3009999"/>
          </a:xfrm>
          <a:custGeom>
            <a:avLst/>
            <a:gdLst/>
            <a:ahLst/>
            <a:cxnLst/>
            <a:rect r="r" b="b" t="t" l="l"/>
            <a:pathLst>
              <a:path h="3009999" w="3834394">
                <a:moveTo>
                  <a:pt x="0" y="0"/>
                </a:moveTo>
                <a:lnTo>
                  <a:pt x="3834395" y="0"/>
                </a:lnTo>
                <a:lnTo>
                  <a:pt x="3834395" y="3010000"/>
                </a:lnTo>
                <a:lnTo>
                  <a:pt x="0" y="301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2836807"/>
            <a:ext cx="15041931" cy="200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Roughly how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m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an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y million poun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d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wo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rt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h of unw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nted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gifts a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re se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nt to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la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n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dfill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in the UK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each year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4972015"/>
            <a:ext cx="4954159" cy="341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£22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£7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£42 Million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Question 2: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342858" y="9925428"/>
            <a:ext cx="22769179" cy="69036"/>
            <a:chOff x="0" y="0"/>
            <a:chExt cx="5996821" cy="1818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996821" cy="18182"/>
            </a:xfrm>
            <a:custGeom>
              <a:avLst/>
              <a:gdLst/>
              <a:ahLst/>
              <a:cxnLst/>
              <a:rect r="r" b="b" t="t" l="l"/>
              <a:pathLst>
                <a:path h="18182" w="5996821">
                  <a:moveTo>
                    <a:pt x="0" y="0"/>
                  </a:moveTo>
                  <a:lnTo>
                    <a:pt x="5996821" y="0"/>
                  </a:lnTo>
                  <a:lnTo>
                    <a:pt x="5996821" y="18182"/>
                  </a:lnTo>
                  <a:lnTo>
                    <a:pt x="0" y="18182"/>
                  </a:lnTo>
                  <a:close/>
                </a:path>
              </a:pathLst>
            </a:custGeom>
            <a:solidFill>
              <a:srgbClr val="000000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5996821" cy="4675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562762" y="9691597"/>
            <a:ext cx="14448407" cy="595403"/>
            <a:chOff x="0" y="0"/>
            <a:chExt cx="19264543" cy="79387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7456676" y="78274"/>
              <a:ext cx="1807867" cy="715596"/>
              <a:chOff x="0" y="0"/>
              <a:chExt cx="357109" cy="141352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15049800" y="78274"/>
              <a:ext cx="1807867" cy="715596"/>
              <a:chOff x="0" y="0"/>
              <a:chExt cx="357109" cy="141352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12556133" y="78274"/>
              <a:ext cx="1807867" cy="715596"/>
              <a:chOff x="0" y="0"/>
              <a:chExt cx="357109" cy="14135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9971457" y="78274"/>
              <a:ext cx="1807867" cy="715596"/>
              <a:chOff x="0" y="0"/>
              <a:chExt cx="357109" cy="141352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18" id="18"/>
            <p:cNvGrpSpPr/>
            <p:nvPr/>
          </p:nvGrpSpPr>
          <p:grpSpPr>
            <a:xfrm rot="0">
              <a:off x="7477791" y="78274"/>
              <a:ext cx="1807867" cy="715596"/>
              <a:chOff x="0" y="0"/>
              <a:chExt cx="357109" cy="141352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21" id="21"/>
            <p:cNvGrpSpPr/>
            <p:nvPr/>
          </p:nvGrpSpPr>
          <p:grpSpPr>
            <a:xfrm rot="0">
              <a:off x="5005306" y="46024"/>
              <a:ext cx="1807867" cy="715596"/>
              <a:chOff x="0" y="0"/>
              <a:chExt cx="357109" cy="141352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2511639" y="46024"/>
              <a:ext cx="1807867" cy="715596"/>
              <a:chOff x="0" y="0"/>
              <a:chExt cx="357109" cy="141352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0"/>
              <a:ext cx="1807867" cy="715596"/>
              <a:chOff x="0" y="0"/>
              <a:chExt cx="357109" cy="141352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357110" cy="141352"/>
              </a:xfrm>
              <a:custGeom>
                <a:avLst/>
                <a:gdLst/>
                <a:ahLst/>
                <a:cxnLst/>
                <a:rect r="r" b="b" t="t" l="l"/>
                <a:pathLst>
                  <a:path h="141352" w="357110">
                    <a:moveTo>
                      <a:pt x="0" y="0"/>
                    </a:moveTo>
                    <a:lnTo>
                      <a:pt x="357110" y="0"/>
                    </a:lnTo>
                    <a:lnTo>
                      <a:pt x="357110" y="141352"/>
                    </a:lnTo>
                    <a:lnTo>
                      <a:pt x="0" y="141352"/>
                    </a:lnTo>
                    <a:close/>
                  </a:path>
                </a:pathLst>
              </a:custGeom>
              <a:solidFill>
                <a:srgbClr val="F8F6F2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0" y="-28575"/>
                <a:ext cx="357109" cy="16992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1885"/>
                  </a:lnSpc>
                </a:pPr>
              </a:p>
            </p:txBody>
          </p:sp>
        </p:grpSp>
      </p:grpSp>
      <p:sp>
        <p:nvSpPr>
          <p:cNvPr name="Freeform 30" id="30"/>
          <p:cNvSpPr/>
          <p:nvPr/>
        </p:nvSpPr>
        <p:spPr>
          <a:xfrm flipH="false" flipV="false" rot="0">
            <a:off x="14242587" y="8521623"/>
            <a:ext cx="3566419" cy="1765377"/>
          </a:xfrm>
          <a:custGeom>
            <a:avLst/>
            <a:gdLst/>
            <a:ahLst/>
            <a:cxnLst/>
            <a:rect r="r" b="b" t="t" l="l"/>
            <a:pathLst>
              <a:path h="1765377" w="3566419">
                <a:moveTo>
                  <a:pt x="0" y="0"/>
                </a:moveTo>
                <a:lnTo>
                  <a:pt x="3566419" y="0"/>
                </a:lnTo>
                <a:lnTo>
                  <a:pt x="3566419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0">
            <a:off x="12367820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1" y="0"/>
                </a:lnTo>
                <a:lnTo>
                  <a:pt x="1700381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0495988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8624156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4" id="34"/>
          <p:cNvSpPr/>
          <p:nvPr/>
        </p:nvSpPr>
        <p:spPr>
          <a:xfrm flipH="false" flipV="false" rot="0">
            <a:off x="6752324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5" id="35"/>
          <p:cNvSpPr/>
          <p:nvPr/>
        </p:nvSpPr>
        <p:spPr>
          <a:xfrm flipH="false" flipV="false" rot="0">
            <a:off x="4880492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6" id="36"/>
          <p:cNvSpPr/>
          <p:nvPr/>
        </p:nvSpPr>
        <p:spPr>
          <a:xfrm flipH="false" flipV="false" rot="0">
            <a:off x="3008661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1" y="0"/>
                </a:lnTo>
                <a:lnTo>
                  <a:pt x="1700381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7" id="37"/>
          <p:cNvSpPr/>
          <p:nvPr/>
        </p:nvSpPr>
        <p:spPr>
          <a:xfrm flipH="false" flipV="false" rot="0">
            <a:off x="1136829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-735003" y="8521623"/>
            <a:ext cx="1700382" cy="1765377"/>
          </a:xfrm>
          <a:custGeom>
            <a:avLst/>
            <a:gdLst/>
            <a:ahLst/>
            <a:cxnLst/>
            <a:rect r="r" b="b" t="t" l="l"/>
            <a:pathLst>
              <a:path h="1765377" w="1700382">
                <a:moveTo>
                  <a:pt x="0" y="0"/>
                </a:moveTo>
                <a:lnTo>
                  <a:pt x="1700382" y="0"/>
                </a:lnTo>
                <a:lnTo>
                  <a:pt x="1700382" y="1765377"/>
                </a:lnTo>
                <a:lnTo>
                  <a:pt x="0" y="1765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-109742" b="0"/>
            </a:stretch>
          </a:blipFill>
        </p:spPr>
      </p:sp>
      <p:grpSp>
        <p:nvGrpSpPr>
          <p:cNvPr name="Group 39" id="39"/>
          <p:cNvGrpSpPr/>
          <p:nvPr/>
        </p:nvGrpSpPr>
        <p:grpSpPr>
          <a:xfrm rot="0">
            <a:off x="-8676472" y="7861279"/>
            <a:ext cx="22919059" cy="1543032"/>
            <a:chOff x="0" y="0"/>
            <a:chExt cx="6036295" cy="406395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6036296" cy="406395"/>
            </a:xfrm>
            <a:custGeom>
              <a:avLst/>
              <a:gdLst/>
              <a:ahLst/>
              <a:cxnLst/>
              <a:rect r="r" b="b" t="t" l="l"/>
              <a:pathLst>
                <a:path h="406395" w="6036296">
                  <a:moveTo>
                    <a:pt x="0" y="0"/>
                  </a:moveTo>
                  <a:lnTo>
                    <a:pt x="6036296" y="0"/>
                  </a:lnTo>
                  <a:lnTo>
                    <a:pt x="6036296" y="406395"/>
                  </a:lnTo>
                  <a:lnTo>
                    <a:pt x="0" y="406395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41" id="41"/>
            <p:cNvSpPr txBox="true"/>
            <p:nvPr/>
          </p:nvSpPr>
          <p:spPr>
            <a:xfrm>
              <a:off x="0" y="-28575"/>
              <a:ext cx="6036295" cy="4349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Freeform 42" id="42"/>
          <p:cNvSpPr/>
          <p:nvPr/>
        </p:nvSpPr>
        <p:spPr>
          <a:xfrm flipH="false" flipV="false" rot="0">
            <a:off x="9008914" y="8328656"/>
            <a:ext cx="930867" cy="1202057"/>
          </a:xfrm>
          <a:custGeom>
            <a:avLst/>
            <a:gdLst/>
            <a:ahLst/>
            <a:cxnLst/>
            <a:rect r="r" b="b" t="t" l="l"/>
            <a:pathLst>
              <a:path h="1202057" w="930867">
                <a:moveTo>
                  <a:pt x="0" y="0"/>
                </a:moveTo>
                <a:lnTo>
                  <a:pt x="930866" y="0"/>
                </a:lnTo>
                <a:lnTo>
                  <a:pt x="930866" y="1202056"/>
                </a:lnTo>
                <a:lnTo>
                  <a:pt x="0" y="12020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-10627"/>
            </a:stretch>
          </a:blipFill>
        </p:spPr>
      </p:sp>
      <p:sp>
        <p:nvSpPr>
          <p:cNvPr name="Freeform 43" id="43"/>
          <p:cNvSpPr/>
          <p:nvPr/>
        </p:nvSpPr>
        <p:spPr>
          <a:xfrm flipH="false" flipV="false" rot="0">
            <a:off x="3116671" y="8633036"/>
            <a:ext cx="1484361" cy="897676"/>
          </a:xfrm>
          <a:custGeom>
            <a:avLst/>
            <a:gdLst/>
            <a:ahLst/>
            <a:cxnLst/>
            <a:rect r="r" b="b" t="t" l="l"/>
            <a:pathLst>
              <a:path h="897676" w="1484361">
                <a:moveTo>
                  <a:pt x="0" y="0"/>
                </a:moveTo>
                <a:lnTo>
                  <a:pt x="1484361" y="0"/>
                </a:lnTo>
                <a:lnTo>
                  <a:pt x="1484361" y="897676"/>
                </a:lnTo>
                <a:lnTo>
                  <a:pt x="0" y="8976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-14508"/>
            </a:stretch>
          </a:blipFill>
        </p:spPr>
      </p:sp>
      <p:sp>
        <p:nvSpPr>
          <p:cNvPr name="Freeform 44" id="44"/>
          <p:cNvSpPr/>
          <p:nvPr/>
        </p:nvSpPr>
        <p:spPr>
          <a:xfrm flipH="false" flipV="false" rot="0">
            <a:off x="5004003" y="8763280"/>
            <a:ext cx="1586396" cy="767432"/>
          </a:xfrm>
          <a:custGeom>
            <a:avLst/>
            <a:gdLst/>
            <a:ahLst/>
            <a:cxnLst/>
            <a:rect r="r" b="b" t="t" l="l"/>
            <a:pathLst>
              <a:path h="767432" w="1586396">
                <a:moveTo>
                  <a:pt x="0" y="0"/>
                </a:moveTo>
                <a:lnTo>
                  <a:pt x="1586396" y="0"/>
                </a:lnTo>
                <a:lnTo>
                  <a:pt x="1586396" y="767432"/>
                </a:lnTo>
                <a:lnTo>
                  <a:pt x="0" y="76743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-46767"/>
            </a:stretch>
          </a:blipFill>
        </p:spPr>
      </p:sp>
      <p:sp>
        <p:nvSpPr>
          <p:cNvPr name="Freeform 45" id="45"/>
          <p:cNvSpPr/>
          <p:nvPr/>
        </p:nvSpPr>
        <p:spPr>
          <a:xfrm flipH="false" flipV="false" rot="0">
            <a:off x="1298855" y="8521623"/>
            <a:ext cx="1414531" cy="1011096"/>
          </a:xfrm>
          <a:custGeom>
            <a:avLst/>
            <a:gdLst/>
            <a:ahLst/>
            <a:cxnLst/>
            <a:rect r="r" b="b" t="t" l="l"/>
            <a:pathLst>
              <a:path h="1011096" w="1414531">
                <a:moveTo>
                  <a:pt x="0" y="0"/>
                </a:moveTo>
                <a:lnTo>
                  <a:pt x="1414531" y="0"/>
                </a:lnTo>
                <a:lnTo>
                  <a:pt x="1414531" y="1011095"/>
                </a:lnTo>
                <a:lnTo>
                  <a:pt x="0" y="101109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-14209"/>
            </a:stretch>
          </a:blipFill>
        </p:spPr>
      </p:sp>
      <p:sp>
        <p:nvSpPr>
          <p:cNvPr name="Freeform 46" id="46"/>
          <p:cNvSpPr/>
          <p:nvPr/>
        </p:nvSpPr>
        <p:spPr>
          <a:xfrm flipH="false" flipV="false" rot="0">
            <a:off x="-89977" y="8615598"/>
            <a:ext cx="505580" cy="917120"/>
          </a:xfrm>
          <a:custGeom>
            <a:avLst/>
            <a:gdLst/>
            <a:ahLst/>
            <a:cxnLst/>
            <a:rect r="r" b="b" t="t" l="l"/>
            <a:pathLst>
              <a:path h="917120" w="505580">
                <a:moveTo>
                  <a:pt x="0" y="0"/>
                </a:moveTo>
                <a:lnTo>
                  <a:pt x="505580" y="0"/>
                </a:lnTo>
                <a:lnTo>
                  <a:pt x="505580" y="917120"/>
                </a:lnTo>
                <a:lnTo>
                  <a:pt x="0" y="9171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-47496"/>
            </a:stretch>
          </a:blipFill>
        </p:spPr>
      </p:sp>
      <p:sp>
        <p:nvSpPr>
          <p:cNvPr name="Freeform 47" id="47"/>
          <p:cNvSpPr/>
          <p:nvPr/>
        </p:nvSpPr>
        <p:spPr>
          <a:xfrm flipH="false" flipV="false" rot="0">
            <a:off x="10724588" y="8780414"/>
            <a:ext cx="1172170" cy="752304"/>
          </a:xfrm>
          <a:custGeom>
            <a:avLst/>
            <a:gdLst/>
            <a:ahLst/>
            <a:cxnLst/>
            <a:rect r="r" b="b" t="t" l="l"/>
            <a:pathLst>
              <a:path h="752304" w="1172170">
                <a:moveTo>
                  <a:pt x="0" y="0"/>
                </a:moveTo>
                <a:lnTo>
                  <a:pt x="1172170" y="0"/>
                </a:lnTo>
                <a:lnTo>
                  <a:pt x="1172170" y="752304"/>
                </a:lnTo>
                <a:lnTo>
                  <a:pt x="0" y="75230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-36723"/>
            </a:stretch>
          </a:blipFill>
        </p:spPr>
      </p:sp>
      <p:sp>
        <p:nvSpPr>
          <p:cNvPr name="Freeform 48" id="48"/>
          <p:cNvSpPr/>
          <p:nvPr/>
        </p:nvSpPr>
        <p:spPr>
          <a:xfrm flipH="false" flipV="false" rot="0">
            <a:off x="12596420" y="8795542"/>
            <a:ext cx="1289225" cy="737176"/>
          </a:xfrm>
          <a:custGeom>
            <a:avLst/>
            <a:gdLst/>
            <a:ahLst/>
            <a:cxnLst/>
            <a:rect r="r" b="b" t="t" l="l"/>
            <a:pathLst>
              <a:path h="737176" w="1289225">
                <a:moveTo>
                  <a:pt x="0" y="0"/>
                </a:moveTo>
                <a:lnTo>
                  <a:pt x="1289225" y="0"/>
                </a:lnTo>
                <a:lnTo>
                  <a:pt x="1289225" y="737176"/>
                </a:lnTo>
                <a:lnTo>
                  <a:pt x="0" y="737176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-57835"/>
            </a:stretch>
          </a:blipFill>
        </p:spPr>
      </p:sp>
      <p:sp>
        <p:nvSpPr>
          <p:cNvPr name="Freeform 49" id="49"/>
          <p:cNvSpPr/>
          <p:nvPr/>
        </p:nvSpPr>
        <p:spPr>
          <a:xfrm flipH="false" flipV="false" rot="0">
            <a:off x="7172160" y="8603947"/>
            <a:ext cx="859924" cy="926765"/>
          </a:xfrm>
          <a:custGeom>
            <a:avLst/>
            <a:gdLst/>
            <a:ahLst/>
            <a:cxnLst/>
            <a:rect r="r" b="b" t="t" l="l"/>
            <a:pathLst>
              <a:path h="926765" w="859924">
                <a:moveTo>
                  <a:pt x="0" y="0"/>
                </a:moveTo>
                <a:lnTo>
                  <a:pt x="859924" y="0"/>
                </a:lnTo>
                <a:lnTo>
                  <a:pt x="859924" y="926765"/>
                </a:lnTo>
                <a:lnTo>
                  <a:pt x="0" y="92676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-1199" b="-17192"/>
            </a:stretch>
          </a:blipFill>
        </p:spPr>
      </p:sp>
      <p:grpSp>
        <p:nvGrpSpPr>
          <p:cNvPr name="Group 50" id="50"/>
          <p:cNvGrpSpPr/>
          <p:nvPr/>
        </p:nvGrpSpPr>
        <p:grpSpPr>
          <a:xfrm rot="0">
            <a:off x="5080027" y="2433486"/>
            <a:ext cx="8127947" cy="2710014"/>
            <a:chOff x="0" y="0"/>
            <a:chExt cx="2140694" cy="713749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2140694" cy="713749"/>
            </a:xfrm>
            <a:custGeom>
              <a:avLst/>
              <a:gdLst/>
              <a:ahLst/>
              <a:cxnLst/>
              <a:rect r="r" b="b" t="t" l="l"/>
              <a:pathLst>
                <a:path h="713749" w="2140694">
                  <a:moveTo>
                    <a:pt x="95251" y="0"/>
                  </a:moveTo>
                  <a:lnTo>
                    <a:pt x="2045443" y="0"/>
                  </a:lnTo>
                  <a:cubicBezTo>
                    <a:pt x="2098049" y="0"/>
                    <a:pt x="2140694" y="42645"/>
                    <a:pt x="2140694" y="95251"/>
                  </a:cubicBezTo>
                  <a:lnTo>
                    <a:pt x="2140694" y="618498"/>
                  </a:lnTo>
                  <a:cubicBezTo>
                    <a:pt x="2140694" y="643760"/>
                    <a:pt x="2130659" y="667987"/>
                    <a:pt x="2112795" y="685850"/>
                  </a:cubicBezTo>
                  <a:cubicBezTo>
                    <a:pt x="2094933" y="703713"/>
                    <a:pt x="2070705" y="713749"/>
                    <a:pt x="2045443" y="713749"/>
                  </a:cubicBezTo>
                  <a:lnTo>
                    <a:pt x="95251" y="713749"/>
                  </a:lnTo>
                  <a:cubicBezTo>
                    <a:pt x="42645" y="713749"/>
                    <a:pt x="0" y="671103"/>
                    <a:pt x="0" y="618498"/>
                  </a:cubicBezTo>
                  <a:lnTo>
                    <a:pt x="0" y="95251"/>
                  </a:lnTo>
                  <a:cubicBezTo>
                    <a:pt x="0" y="42645"/>
                    <a:pt x="42645" y="0"/>
                    <a:pt x="95251" y="0"/>
                  </a:cubicBez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52" id="52"/>
            <p:cNvSpPr txBox="true"/>
            <p:nvPr/>
          </p:nvSpPr>
          <p:spPr>
            <a:xfrm>
              <a:off x="0" y="-28575"/>
              <a:ext cx="2140694" cy="7423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53" id="53"/>
          <p:cNvSpPr txBox="true"/>
          <p:nvPr/>
        </p:nvSpPr>
        <p:spPr>
          <a:xfrm rot="0">
            <a:off x="2205057" y="1749037"/>
            <a:ext cx="13877886" cy="323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b="true" sz="12999">
                <a:solidFill>
                  <a:srgbClr val="F8F6F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42 million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514354" y="302088"/>
            <a:ext cx="16398425" cy="455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00"/>
              </a:lnSpc>
              <a:spcBef>
                <a:spcPct val="0"/>
              </a:spcBef>
            </a:pPr>
            <a:r>
              <a:rPr lang="en-US" b="true" sz="180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Source</a:t>
            </a:r>
            <a:r>
              <a:rPr lang="en-US" sz="18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: </a:t>
            </a:r>
            <a:r>
              <a:rPr lang="en-US" sz="18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  <a:hlinkClick r:id="rId21" tooltip="https://www.gwp.co.uk/guides/christmas-packaging-facts/#waste"/>
              </a:rPr>
              <a:t>https://www.gwp.co.uk/guides/christmas-packaging-facts/#waste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5400000">
            <a:off x="-5123304" y="4723739"/>
            <a:ext cx="10936334" cy="941007"/>
            <a:chOff x="0" y="0"/>
            <a:chExt cx="6291055" cy="5413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5400000">
            <a:off x="-4512001" y="4582940"/>
            <a:ext cx="10936334" cy="1222606"/>
            <a:chOff x="0" y="0"/>
            <a:chExt cx="6291055" cy="70329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291056" cy="703296"/>
            </a:xfrm>
            <a:custGeom>
              <a:avLst/>
              <a:gdLst/>
              <a:ahLst/>
              <a:cxnLst/>
              <a:rect r="r" b="b" t="t" l="l"/>
              <a:pathLst>
                <a:path h="70329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703296"/>
                  </a:lnTo>
                  <a:lnTo>
                    <a:pt x="0" y="703296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6291055" cy="73187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-5400000">
            <a:off x="-2068916" y="8951976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5400000">
            <a:off x="-2068916" y="2718758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2974645" y="6050164"/>
            <a:ext cx="4284655" cy="3208136"/>
          </a:xfrm>
          <a:custGeom>
            <a:avLst/>
            <a:gdLst/>
            <a:ahLst/>
            <a:cxnLst/>
            <a:rect r="r" b="b" t="t" l="l"/>
            <a:pathLst>
              <a:path h="3208136" w="4284655">
                <a:moveTo>
                  <a:pt x="0" y="0"/>
                </a:moveTo>
                <a:lnTo>
                  <a:pt x="4284655" y="0"/>
                </a:lnTo>
                <a:lnTo>
                  <a:pt x="4284655" y="3208136"/>
                </a:lnTo>
                <a:lnTo>
                  <a:pt x="0" y="32081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451073" y="2836807"/>
            <a:ext cx="14808227" cy="200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On Average</a:t>
            </a: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h</a:t>
            </a: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o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w many mil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 of w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apping paper are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u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sed in the UK a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 C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h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ristmas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tim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451073" y="5007955"/>
            <a:ext cx="4954159" cy="341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193,000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il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es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22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7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,000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il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es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3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2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1,000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il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451073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Question 3: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81883" y="7695652"/>
            <a:ext cx="19351421" cy="1943868"/>
            <a:chOff x="0" y="0"/>
            <a:chExt cx="25801894" cy="25918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23210070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20630946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8051821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5" y="0"/>
                  </a:lnTo>
                  <a:lnTo>
                    <a:pt x="2591825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5472697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2894597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0315473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7736349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5157224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5" y="0"/>
                  </a:lnTo>
                  <a:lnTo>
                    <a:pt x="2591825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579124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5" y="0"/>
                  </a:lnTo>
                  <a:lnTo>
                    <a:pt x="2591825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591824" cy="2591824"/>
            </a:xfrm>
            <a:custGeom>
              <a:avLst/>
              <a:gdLst/>
              <a:ahLst/>
              <a:cxnLst/>
              <a:rect r="r" b="b" t="t" l="l"/>
              <a:pathLst>
                <a:path h="2591824" w="2591824">
                  <a:moveTo>
                    <a:pt x="0" y="0"/>
                  </a:moveTo>
                  <a:lnTo>
                    <a:pt x="2591824" y="0"/>
                  </a:lnTo>
                  <a:lnTo>
                    <a:pt x="2591824" y="2591824"/>
                  </a:lnTo>
                  <a:lnTo>
                    <a:pt x="0" y="25918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</p:grpSp>
      <p:sp>
        <p:nvSpPr>
          <p:cNvPr name="Freeform 13" id="13"/>
          <p:cNvSpPr/>
          <p:nvPr/>
        </p:nvSpPr>
        <p:spPr>
          <a:xfrm flipH="false" flipV="false" rot="4960191">
            <a:off x="3697993" y="7564976"/>
            <a:ext cx="3389275" cy="2300470"/>
          </a:xfrm>
          <a:custGeom>
            <a:avLst/>
            <a:gdLst/>
            <a:ahLst/>
            <a:cxnLst/>
            <a:rect r="r" b="b" t="t" l="l"/>
            <a:pathLst>
              <a:path h="2300470" w="3389275">
                <a:moveTo>
                  <a:pt x="0" y="0"/>
                </a:moveTo>
                <a:lnTo>
                  <a:pt x="3389274" y="0"/>
                </a:lnTo>
                <a:lnTo>
                  <a:pt x="3389274" y="2300470"/>
                </a:lnTo>
                <a:lnTo>
                  <a:pt x="0" y="23004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3746206" y="2632251"/>
            <a:ext cx="10795587" cy="2710014"/>
            <a:chOff x="0" y="0"/>
            <a:chExt cx="2843282" cy="71374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843282" cy="713749"/>
            </a:xfrm>
            <a:custGeom>
              <a:avLst/>
              <a:gdLst/>
              <a:ahLst/>
              <a:cxnLst/>
              <a:rect r="r" b="b" t="t" l="l"/>
              <a:pathLst>
                <a:path h="713749" w="2843282">
                  <a:moveTo>
                    <a:pt x="71714" y="0"/>
                  </a:moveTo>
                  <a:lnTo>
                    <a:pt x="2771569" y="0"/>
                  </a:lnTo>
                  <a:cubicBezTo>
                    <a:pt x="2811175" y="0"/>
                    <a:pt x="2843282" y="32107"/>
                    <a:pt x="2843282" y="71714"/>
                  </a:cubicBezTo>
                  <a:lnTo>
                    <a:pt x="2843282" y="642035"/>
                  </a:lnTo>
                  <a:cubicBezTo>
                    <a:pt x="2843282" y="661055"/>
                    <a:pt x="2835727" y="679295"/>
                    <a:pt x="2822278" y="692744"/>
                  </a:cubicBezTo>
                  <a:cubicBezTo>
                    <a:pt x="2808829" y="706193"/>
                    <a:pt x="2790588" y="713749"/>
                    <a:pt x="2771569" y="713749"/>
                  </a:cubicBezTo>
                  <a:lnTo>
                    <a:pt x="71714" y="713749"/>
                  </a:lnTo>
                  <a:cubicBezTo>
                    <a:pt x="52694" y="713749"/>
                    <a:pt x="34453" y="706193"/>
                    <a:pt x="21004" y="692744"/>
                  </a:cubicBezTo>
                  <a:cubicBezTo>
                    <a:pt x="7556" y="679295"/>
                    <a:pt x="0" y="661055"/>
                    <a:pt x="0" y="642035"/>
                  </a:cubicBezTo>
                  <a:lnTo>
                    <a:pt x="0" y="71714"/>
                  </a:lnTo>
                  <a:cubicBezTo>
                    <a:pt x="0" y="52694"/>
                    <a:pt x="7556" y="34453"/>
                    <a:pt x="21004" y="21004"/>
                  </a:cubicBezTo>
                  <a:cubicBezTo>
                    <a:pt x="34453" y="7556"/>
                    <a:pt x="52694" y="0"/>
                    <a:pt x="71714" y="0"/>
                  </a:cubicBez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28575"/>
              <a:ext cx="2843282" cy="7423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2205057" y="1911347"/>
            <a:ext cx="13877886" cy="323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999"/>
              </a:lnSpc>
            </a:pPr>
            <a:r>
              <a:rPr lang="en-US" b="true" sz="12999">
                <a:solidFill>
                  <a:srgbClr val="F8F6F2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227,000 miles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14354" y="302088"/>
            <a:ext cx="16398425" cy="455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600"/>
              </a:lnSpc>
              <a:spcBef>
                <a:spcPct val="0"/>
              </a:spcBef>
            </a:pPr>
            <a:r>
              <a:rPr lang="en-US" b="true" sz="180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Source</a:t>
            </a:r>
            <a:r>
              <a:rPr lang="en-US" sz="18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: </a:t>
            </a:r>
            <a:r>
              <a:rPr lang="en-US" sz="1800" u="sng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  <a:hlinkClick r:id="rId5" tooltip="https://www.gwp.co.uk/guides/christmas-packaging-facts/#waste"/>
              </a:rPr>
              <a:t>https://www.gwp.co.uk/guides/christmas-packaging-facts/#waste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F6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836807"/>
            <a:ext cx="16398425" cy="993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Roughly how many Christmas puddings go to waste in the UK each year</a:t>
            </a: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?</a:t>
            </a:r>
          </a:p>
        </p:txBody>
      </p:sp>
      <p:grpSp>
        <p:nvGrpSpPr>
          <p:cNvPr name="Group 3" id="3"/>
          <p:cNvGrpSpPr/>
          <p:nvPr/>
        </p:nvGrpSpPr>
        <p:grpSpPr>
          <a:xfrm rot="5400000">
            <a:off x="12454104" y="4830966"/>
            <a:ext cx="10936334" cy="941007"/>
            <a:chOff x="0" y="0"/>
            <a:chExt cx="6291055" cy="54130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291056" cy="541308"/>
            </a:xfrm>
            <a:custGeom>
              <a:avLst/>
              <a:gdLst/>
              <a:ahLst/>
              <a:cxnLst/>
              <a:rect r="r" b="b" t="t" l="l"/>
              <a:pathLst>
                <a:path h="541308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541308"/>
                  </a:lnTo>
                  <a:lnTo>
                    <a:pt x="0" y="541308"/>
                  </a:lnTo>
                  <a:close/>
                </a:path>
              </a:pathLst>
            </a:custGeom>
            <a:solidFill>
              <a:srgbClr val="426F5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6291055" cy="569883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5400000">
            <a:off x="11842802" y="4690167"/>
            <a:ext cx="10936334" cy="1222606"/>
            <a:chOff x="0" y="0"/>
            <a:chExt cx="6291055" cy="70329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291056" cy="703296"/>
            </a:xfrm>
            <a:custGeom>
              <a:avLst/>
              <a:gdLst/>
              <a:ahLst/>
              <a:cxnLst/>
              <a:rect r="r" b="b" t="t" l="l"/>
              <a:pathLst>
                <a:path h="703296" w="6291056">
                  <a:moveTo>
                    <a:pt x="0" y="0"/>
                  </a:moveTo>
                  <a:lnTo>
                    <a:pt x="6291056" y="0"/>
                  </a:lnTo>
                  <a:lnTo>
                    <a:pt x="6291056" y="703296"/>
                  </a:lnTo>
                  <a:lnTo>
                    <a:pt x="0" y="703296"/>
                  </a:lnTo>
                  <a:close/>
                </a:path>
              </a:pathLst>
            </a:custGeom>
            <a:solidFill>
              <a:srgbClr val="F8F6F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6291055" cy="731871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5400000">
            <a:off x="13653368" y="6805713"/>
            <a:ext cx="7315200" cy="612648"/>
          </a:xfrm>
          <a:custGeom>
            <a:avLst/>
            <a:gdLst/>
            <a:ahLst/>
            <a:cxnLst/>
            <a:rect r="r" b="b" t="t" l="l"/>
            <a:pathLst>
              <a:path h="612648" w="7315200">
                <a:moveTo>
                  <a:pt x="0" y="0"/>
                </a:moveTo>
                <a:lnTo>
                  <a:pt x="7315200" y="0"/>
                </a:lnTo>
                <a:lnTo>
                  <a:pt x="7315200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5400000">
            <a:off x="14285886" y="16689"/>
            <a:ext cx="6050164" cy="612648"/>
          </a:xfrm>
          <a:custGeom>
            <a:avLst/>
            <a:gdLst/>
            <a:ahLst/>
            <a:cxnLst/>
            <a:rect r="r" b="b" t="t" l="l"/>
            <a:pathLst>
              <a:path h="612648" w="6050164">
                <a:moveTo>
                  <a:pt x="0" y="0"/>
                </a:moveTo>
                <a:lnTo>
                  <a:pt x="6050165" y="0"/>
                </a:lnTo>
                <a:lnTo>
                  <a:pt x="6050165" y="612648"/>
                </a:lnTo>
                <a:lnTo>
                  <a:pt x="0" y="612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-20909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696869" y="5423948"/>
            <a:ext cx="2323221" cy="2872607"/>
          </a:xfrm>
          <a:custGeom>
            <a:avLst/>
            <a:gdLst/>
            <a:ahLst/>
            <a:cxnLst/>
            <a:rect r="r" b="b" t="t" l="l"/>
            <a:pathLst>
              <a:path h="2872607" w="2323221">
                <a:moveTo>
                  <a:pt x="0" y="0"/>
                </a:moveTo>
                <a:lnTo>
                  <a:pt x="2323221" y="0"/>
                </a:lnTo>
                <a:lnTo>
                  <a:pt x="2323221" y="2872607"/>
                </a:lnTo>
                <a:lnTo>
                  <a:pt x="0" y="28726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4106205"/>
            <a:ext cx="4954159" cy="341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1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3 Million</a:t>
            </a:r>
          </a:p>
          <a:p>
            <a:pPr algn="l" marL="863591" indent="-431796" lvl="1">
              <a:lnSpc>
                <a:spcPts val="9119"/>
              </a:lnSpc>
              <a:buFont typeface="Arial"/>
              <a:buChar char="•"/>
            </a:pPr>
            <a:r>
              <a:rPr lang="en-US" sz="3999" strike="noStrike" u="none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5 Million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1104900"/>
            <a:ext cx="8115300" cy="984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Question 4: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DAGgYRc_Pxo</dc:identifier>
  <dcterms:modified xsi:type="dcterms:W3CDTF">2011-08-01T06:04:30Z</dcterms:modified>
  <cp:revision>1</cp:revision>
  <dc:title>School Assembly</dc:title>
</cp:coreProperties>
</file>